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4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48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11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07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96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25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91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05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58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16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90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F69D-1F64-4972-B694-6DE26FE0D133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BE801-0C89-47DD-B0B5-90821A0CC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29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r/url?sa=i&amp;rct=j&amp;q=&amp;esrc=s&amp;source=images&amp;cd=&amp;cad=rja&amp;uact=8&amp;ved=0ahUKEwiHx-GmmaDJAhULsJAKHUDJD8AQjRwIBw&amp;url=http://www.mrwalazao.com.br/&amp;bvm=bv.108194040,d.Y2I&amp;psig=AFQjCNG6snuipIaSpd1yfpYIkDbRiiNnaA&amp;ust=144814999628855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r/url?sa=i&amp;rct=j&amp;q=&amp;esrc=s&amp;source=images&amp;cd=&amp;cad=rja&amp;uact=8&amp;ved=0ahUKEwi1qLGp66XLAhUFlpAKHb3IAU4QjRwIBw&amp;url=http://www.gaudiumpress.org/content/51424-Caminho-de-Sao-Francisco-ate-Cristo-nasceu-do-olhar-de-Jesus-na-cruz--disse-o-Papa--hoje-em-Assis&amp;psig=AFQjCNE0569ukzFyx1fTBqxicN4pGt-iLQ&amp;ust=145713988336366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br/url?sa=i&amp;rct=j&amp;q=&amp;esrc=s&amp;source=images&amp;cd=&amp;cad=rja&amp;uact=8&amp;ved=0ahUKEwjppcrKmaDJAhVOrZAKHfwMCB8QjRwIBw&amp;url=http://belohorizontee.blogspot.com/2014/12/a-pedidos-para-os-internaltas-que.html&amp;bvm=bv.108194040,d.Y2I&amp;psig=AFQjCNG6snuipIaSpd1yfpYIkDbRiiNnaA&amp;ust=144814999628855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827584" y="3645024"/>
            <a:ext cx="7704856" cy="288032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seta para baixo 3"/>
          <p:cNvSpPr/>
          <p:nvPr/>
        </p:nvSpPr>
        <p:spPr>
          <a:xfrm>
            <a:off x="0" y="16736"/>
            <a:ext cx="9144000" cy="3412263"/>
          </a:xfrm>
          <a:prstGeom prst="downArrowCallout">
            <a:avLst/>
          </a:prstGeom>
          <a:solidFill>
            <a:srgbClr val="92D05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9796" y="548680"/>
            <a:ext cx="7772400" cy="1470025"/>
          </a:xfrm>
          <a:solidFill>
            <a:srgbClr val="92D050"/>
          </a:solidFill>
        </p:spPr>
        <p:txBody>
          <a:bodyPr/>
          <a:lstStyle/>
          <a:p>
            <a:r>
              <a:rPr lang="pt-BR" b="1" dirty="0" smtClean="0"/>
              <a:t>CATEQUESE DE ADULTOS </a:t>
            </a:r>
            <a:br>
              <a:rPr lang="pt-BR" b="1" dirty="0" smtClean="0"/>
            </a:br>
            <a:r>
              <a:rPr lang="pt-BR" b="1" dirty="0" smtClean="0"/>
              <a:t>FASE DE IMPLANTAÇÃO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45632"/>
            <a:ext cx="6400800" cy="2279104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chemeClr val="tx1"/>
                </a:solidFill>
              </a:rPr>
              <a:t>SEGUIMENTO</a:t>
            </a:r>
          </a:p>
          <a:p>
            <a:r>
              <a:rPr lang="pt-BR" sz="4800" b="1" dirty="0" smtClean="0">
                <a:solidFill>
                  <a:schemeClr val="tx1"/>
                </a:solidFill>
              </a:rPr>
              <a:t>EM COMUNIDADE</a:t>
            </a:r>
            <a:endParaRPr lang="pt-B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5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Acolher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/>
              <a:t>• </a:t>
            </a:r>
            <a:r>
              <a:rPr lang="pt-BR" sz="2400" dirty="0"/>
              <a:t>Saber acolher é uma arte. Um sorriso, um aperto de mão ou </a:t>
            </a:r>
            <a:r>
              <a:rPr lang="pt-BR" sz="2400" dirty="0" smtClean="0"/>
              <a:t>um abraço</a:t>
            </a:r>
            <a:r>
              <a:rPr lang="pt-BR" sz="2400" dirty="0"/>
              <a:t>, tudo ajuda a fazer com que a pessoa se sinta acolhida </a:t>
            </a:r>
            <a:r>
              <a:rPr lang="pt-BR" sz="2400" dirty="0" smtClean="0"/>
              <a:t>no grupo</a:t>
            </a:r>
            <a:r>
              <a:rPr lang="pt-BR" sz="2400" dirty="0"/>
              <a:t>. 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Frieza </a:t>
            </a:r>
            <a:r>
              <a:rPr lang="pt-BR" sz="2400" dirty="0"/>
              <a:t>ou apatia, ou mesmo muita agitação em preparar </a:t>
            </a:r>
            <a:r>
              <a:rPr lang="pt-BR" sz="2400" dirty="0" smtClean="0"/>
              <a:t>o encontro </a:t>
            </a:r>
            <a:r>
              <a:rPr lang="pt-BR" sz="2400" dirty="0"/>
              <a:t>comprometem a qualidade das relações humanas, </a:t>
            </a:r>
            <a:r>
              <a:rPr lang="pt-BR" sz="2400" dirty="0" smtClean="0"/>
              <a:t>que precisam </a:t>
            </a:r>
            <a:r>
              <a:rPr lang="pt-BR" sz="2400" dirty="0"/>
              <a:t>qualificar o grupo de discípulos de Jesus.</a:t>
            </a:r>
          </a:p>
          <a:p>
            <a:pPr marL="0" indent="0">
              <a:buNone/>
            </a:pPr>
            <a:r>
              <a:rPr lang="pt-BR" sz="2400" dirty="0"/>
              <a:t>• Antes de começar o encontro, seria muito importante sempre perguntar</a:t>
            </a:r>
          </a:p>
          <a:p>
            <a:pPr marL="0" indent="0">
              <a:buNone/>
            </a:pPr>
            <a:r>
              <a:rPr lang="pt-BR" sz="2400" dirty="0"/>
              <a:t>como foi a semana, se aconteceu algo de especial com </a:t>
            </a:r>
            <a:r>
              <a:rPr lang="pt-BR" sz="2400" dirty="0" smtClean="0"/>
              <a:t>a pessoa </a:t>
            </a:r>
            <a:r>
              <a:rPr lang="pt-BR" sz="2400" dirty="0"/>
              <a:t>ou sua família, se alguém tem algum comentário sobre </a:t>
            </a:r>
            <a:r>
              <a:rPr lang="pt-BR" sz="2400" dirty="0" smtClean="0"/>
              <a:t>as notícias </a:t>
            </a:r>
            <a:r>
              <a:rPr lang="pt-BR" sz="2400" dirty="0"/>
              <a:t>do momento. Isso facilitará a troca de ideias e a </a:t>
            </a:r>
            <a:r>
              <a:rPr lang="pt-BR" sz="2400" dirty="0" smtClean="0"/>
              <a:t>liberdade de </a:t>
            </a:r>
            <a:r>
              <a:rPr lang="pt-BR" sz="2400" dirty="0"/>
              <a:t>expressão do grupo.</a:t>
            </a:r>
          </a:p>
          <a:p>
            <a:pPr marL="0" indent="0">
              <a:buNone/>
            </a:pPr>
            <a:r>
              <a:rPr lang="pt-BR" sz="2400" dirty="0"/>
              <a:t>• </a:t>
            </a:r>
            <a:r>
              <a:rPr lang="pt-BR" sz="2400" dirty="0" smtClean="0"/>
              <a:t>No livro </a:t>
            </a:r>
            <a:r>
              <a:rPr lang="pt-BR" sz="2400" dirty="0"/>
              <a:t>há sugestões no “Acolher” para introduzir o tema </a:t>
            </a:r>
            <a:r>
              <a:rPr lang="pt-BR" sz="2400" dirty="0" smtClean="0"/>
              <a:t>do encontro</a:t>
            </a:r>
            <a:r>
              <a:rPr lang="pt-BR" sz="2400" dirty="0"/>
              <a:t>. Igualmente as tarefas propostas para serem </a:t>
            </a:r>
            <a:r>
              <a:rPr lang="pt-BR" sz="2400" dirty="0" smtClean="0"/>
              <a:t>realizadas em </a:t>
            </a:r>
            <a:r>
              <a:rPr lang="pt-BR" sz="2400" dirty="0"/>
              <a:t>casa, geralmente, são conferidas no início de cada encontro.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8152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Rezar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/>
              <a:t>• </a:t>
            </a:r>
            <a:r>
              <a:rPr lang="pt-BR" sz="2400" dirty="0"/>
              <a:t>A prece proposta no encontro sempre se relaciona com o tema </a:t>
            </a:r>
            <a:r>
              <a:rPr lang="pt-BR" sz="2400" dirty="0" smtClean="0"/>
              <a:t>da leitura </a:t>
            </a:r>
            <a:r>
              <a:rPr lang="pt-BR" sz="2400" dirty="0"/>
              <a:t>bíblica e com o aprofundamento doutrinal que será feito</a:t>
            </a:r>
            <a:r>
              <a:rPr lang="pt-BR" sz="2400" dirty="0" smtClean="0"/>
              <a:t>. O </a:t>
            </a:r>
            <a:r>
              <a:rPr lang="pt-BR" sz="2400" dirty="0"/>
              <a:t>foco é rezar como discípulos de Jesus Cristo, por isso a </a:t>
            </a:r>
            <a:r>
              <a:rPr lang="pt-BR" sz="2400" dirty="0" smtClean="0"/>
              <a:t>oração tem </a:t>
            </a:r>
            <a:r>
              <a:rPr lang="pt-BR" sz="2400" dirty="0"/>
              <a:t>um peso especial. Deve ser feita com calma, meditada e com </a:t>
            </a:r>
            <a:r>
              <a:rPr lang="pt-BR" sz="2400" dirty="0" smtClean="0"/>
              <a:t>o coração </a:t>
            </a:r>
            <a:r>
              <a:rPr lang="pt-BR" sz="2400" dirty="0"/>
              <a:t>de aprendiz.</a:t>
            </a:r>
          </a:p>
          <a:p>
            <a:pPr marL="0" indent="0" algn="just">
              <a:buNone/>
            </a:pPr>
            <a:r>
              <a:rPr lang="pt-BR" sz="2400" dirty="0"/>
              <a:t>• Sugere-se que seja feita ao redor da Mesa da Palavra Deus.</a:t>
            </a:r>
          </a:p>
          <a:p>
            <a:pPr marL="0" indent="0" algn="just">
              <a:buNone/>
            </a:pPr>
            <a:r>
              <a:rPr lang="pt-BR" sz="2400" dirty="0"/>
              <a:t>• Inicia-se acendendo a vela.</a:t>
            </a:r>
          </a:p>
          <a:p>
            <a:pPr marL="0" indent="0" algn="just">
              <a:buNone/>
            </a:pPr>
            <a:r>
              <a:rPr lang="pt-BR" sz="2400" dirty="0"/>
              <a:t>• Passa-se água benta, na qual todos mergulham os dedos para </a:t>
            </a:r>
            <a:r>
              <a:rPr lang="pt-BR" sz="2400" dirty="0" smtClean="0"/>
              <a:t>traçar o </a:t>
            </a:r>
            <a:r>
              <a:rPr lang="pt-BR" sz="2400" dirty="0"/>
              <a:t>sinal da cruz, recordando o Batismo já </a:t>
            </a:r>
            <a:r>
              <a:rPr lang="pt-BR" sz="2400" dirty="0" smtClean="0"/>
              <a:t>recebido. 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• O catequista pode ler sozinho, ou convidar o grupo para recitar</a:t>
            </a:r>
          </a:p>
          <a:p>
            <a:pPr marL="0" indent="0" algn="just">
              <a:buNone/>
            </a:pPr>
            <a:r>
              <a:rPr lang="pt-BR" sz="2400" dirty="0"/>
              <a:t>junto a oração.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40628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/>
              <a:t>Ler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• </a:t>
            </a:r>
            <a:r>
              <a:rPr lang="pt-BR" sz="2000" dirty="0"/>
              <a:t>Na Mesa da Palavra, a Bíblia deve estar aberta com o texto </a:t>
            </a:r>
            <a:r>
              <a:rPr lang="pt-BR" sz="2000" dirty="0" smtClean="0"/>
              <a:t>marcado para </a:t>
            </a:r>
            <a:r>
              <a:rPr lang="pt-BR" sz="2000" dirty="0"/>
              <a:t>ser lido.</a:t>
            </a:r>
          </a:p>
          <a:p>
            <a:pPr marL="0" indent="0">
              <a:buNone/>
            </a:pPr>
            <a:r>
              <a:rPr lang="pt-BR" sz="2000" dirty="0"/>
              <a:t>• Um catequizando lê calmamente o texto, e todos escutam sem </a:t>
            </a:r>
            <a:r>
              <a:rPr lang="pt-BR" sz="2000" dirty="0" smtClean="0"/>
              <a:t>a Bíblia </a:t>
            </a:r>
            <a:r>
              <a:rPr lang="pt-BR" sz="2000" dirty="0"/>
              <a:t>nas mãos.</a:t>
            </a:r>
          </a:p>
          <a:p>
            <a:pPr marL="0" indent="0">
              <a:buNone/>
            </a:pPr>
            <a:r>
              <a:rPr lang="pt-BR" sz="2000" dirty="0"/>
              <a:t>• Em seguida, o catequista lê mais uma vez o mesmo texto.</a:t>
            </a:r>
          </a:p>
          <a:p>
            <a:pPr marL="0" indent="0">
              <a:buNone/>
            </a:pPr>
            <a:r>
              <a:rPr lang="pt-BR" sz="2000" dirty="0"/>
              <a:t>• Ao final, se desejarem, os catequizandos podem colocar a mão </a:t>
            </a:r>
            <a:r>
              <a:rPr lang="pt-BR" sz="2000" dirty="0" smtClean="0"/>
              <a:t>sobre a </a:t>
            </a:r>
            <a:r>
              <a:rPr lang="pt-BR" sz="2000" dirty="0"/>
              <a:t>Bíblia ou mesmo beijar a Palavra, ou ainda dar uma salva </a:t>
            </a:r>
            <a:r>
              <a:rPr lang="pt-BR" sz="2000" dirty="0" smtClean="0"/>
              <a:t>de palmas</a:t>
            </a:r>
            <a:r>
              <a:rPr lang="pt-BR" sz="2000" dirty="0"/>
              <a:t>. Tudo depende do costume local.</a:t>
            </a:r>
          </a:p>
          <a:p>
            <a:pPr marL="0" indent="0">
              <a:buNone/>
            </a:pPr>
            <a:r>
              <a:rPr lang="pt-BR" sz="2000" dirty="0"/>
              <a:t>• Em seguida, todos retornam à mesa e sentam-se.</a:t>
            </a:r>
          </a:p>
          <a:p>
            <a:pPr marL="0" indent="0">
              <a:buNone/>
            </a:pPr>
            <a:r>
              <a:rPr lang="pt-BR" sz="2000" dirty="0"/>
              <a:t>• Ao redor da mesa, todos podem abrir a Bíblia e procurar o </a:t>
            </a:r>
            <a:r>
              <a:rPr lang="pt-BR" sz="2000" dirty="0" smtClean="0"/>
              <a:t>texto que </a:t>
            </a:r>
            <a:r>
              <a:rPr lang="pt-BR" sz="2000" dirty="0"/>
              <a:t>foi lido, marcando com lápis colorido ou caneta. (Esse </a:t>
            </a:r>
            <a:r>
              <a:rPr lang="pt-BR" sz="2000" dirty="0" smtClean="0"/>
              <a:t>procedimento será </a:t>
            </a:r>
            <a:r>
              <a:rPr lang="pt-BR" sz="2000" dirty="0"/>
              <a:t>feito somente depois do sexto encontro, quando </a:t>
            </a:r>
            <a:r>
              <a:rPr lang="pt-BR" sz="2000" dirty="0" smtClean="0"/>
              <a:t>o grupo </a:t>
            </a:r>
            <a:r>
              <a:rPr lang="pt-BR" sz="2000" dirty="0"/>
              <a:t>aprenderá a encontrar textos na Bíblia.)</a:t>
            </a:r>
          </a:p>
          <a:p>
            <a:pPr marL="0" indent="0">
              <a:buNone/>
            </a:pPr>
            <a:r>
              <a:rPr lang="pt-BR" sz="2000" dirty="0"/>
              <a:t>• Após a localização do texto, o catequista proporá uma </a:t>
            </a:r>
            <a:r>
              <a:rPr lang="pt-BR" sz="2000" dirty="0" smtClean="0"/>
              <a:t>reconstrução do </a:t>
            </a:r>
            <a:r>
              <a:rPr lang="pt-BR" sz="2000" dirty="0"/>
              <a:t>relato pelo grupo sem usar a Bíblia.</a:t>
            </a:r>
          </a:p>
          <a:p>
            <a:pPr marL="0" indent="0">
              <a:buNone/>
            </a:pPr>
            <a:r>
              <a:rPr lang="pt-BR" sz="2000" dirty="0"/>
              <a:t>• Em seguida, cada um destaca palavras ou expressões que mais </a:t>
            </a:r>
            <a:r>
              <a:rPr lang="pt-BR" sz="2000" dirty="0" smtClean="0"/>
              <a:t>tocaram o </a:t>
            </a:r>
            <a:r>
              <a:rPr lang="pt-BR" sz="2000" dirty="0"/>
              <a:t>coração ao ler o texto. (Não se explica o motivo da </a:t>
            </a:r>
            <a:r>
              <a:rPr lang="pt-BR" sz="2000" dirty="0" smtClean="0"/>
              <a:t>escolha da </a:t>
            </a:r>
            <a:r>
              <a:rPr lang="pt-BR" sz="2000" dirty="0"/>
              <a:t>palavra, nem outro tipo de comentário, apenas se repete </a:t>
            </a:r>
            <a:r>
              <a:rPr lang="pt-BR" sz="2000" dirty="0" smtClean="0"/>
              <a:t>exatamente o </a:t>
            </a:r>
            <a:r>
              <a:rPr lang="pt-BR" sz="2000" dirty="0"/>
              <a:t>que está no texto.)</a:t>
            </a:r>
          </a:p>
          <a:p>
            <a:pPr marL="0" indent="0">
              <a:buNone/>
            </a:pPr>
            <a:r>
              <a:rPr lang="pt-BR" sz="2000" dirty="0"/>
              <a:t>• Depois, o catequista pergunta: “O que será que este texto diz?”.</a:t>
            </a:r>
          </a:p>
          <a:p>
            <a:pPr marL="0" indent="0">
              <a:buNone/>
            </a:pPr>
            <a:r>
              <a:rPr lang="pt-BR" sz="2000" dirty="0"/>
              <a:t>• Cada um partilha o que entendeu.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3425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/>
              <a:t>Conhecer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• </a:t>
            </a:r>
            <a:r>
              <a:rPr lang="pt-BR" dirty="0"/>
              <a:t>Ainda focados no texto, os catequizandos aprofundam seus </a:t>
            </a:r>
            <a:r>
              <a:rPr lang="pt-BR" dirty="0" smtClean="0"/>
              <a:t>conhecimentos sobre </a:t>
            </a:r>
            <a:r>
              <a:rPr lang="pt-BR" dirty="0"/>
              <a:t>o que foi lido. É a parte que neste livro aparece </a:t>
            </a:r>
            <a:r>
              <a:rPr lang="pt-BR" dirty="0" smtClean="0"/>
              <a:t>com o </a:t>
            </a:r>
            <a:r>
              <a:rPr lang="pt-BR" dirty="0"/>
              <a:t>título “Conhecer”.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Sugere-se </a:t>
            </a:r>
            <a:r>
              <a:rPr lang="pt-BR" dirty="0"/>
              <a:t>que o catequista leia previamente</a:t>
            </a:r>
            <a:r>
              <a:rPr lang="pt-BR" dirty="0" smtClean="0"/>
              <a:t>, em </a:t>
            </a:r>
            <a:r>
              <a:rPr lang="pt-BR" dirty="0"/>
              <a:t>casa, o texto e o explique.</a:t>
            </a:r>
          </a:p>
          <a:p>
            <a:pPr marL="0" indent="0">
              <a:buNone/>
            </a:pPr>
            <a:r>
              <a:rPr lang="pt-BR" dirty="0"/>
              <a:t>• Se o catequista não conseguir explicar, pode-se ler a parte do “Conhecer</a:t>
            </a:r>
            <a:r>
              <a:rPr lang="pt-BR" dirty="0" smtClean="0"/>
              <a:t>” e</a:t>
            </a:r>
            <a:r>
              <a:rPr lang="pt-BR" dirty="0"/>
              <a:t>, em seguida, comentar.</a:t>
            </a:r>
          </a:p>
          <a:p>
            <a:pPr marL="0" indent="0">
              <a:buNone/>
            </a:pPr>
            <a:r>
              <a:rPr lang="pt-BR" dirty="0"/>
              <a:t>• Evite-se, entretanto, ficar lendo o texto desse livro durante o encontro</a:t>
            </a:r>
            <a:r>
              <a:rPr lang="pt-BR" dirty="0" smtClean="0"/>
              <a:t>, pois </a:t>
            </a:r>
            <a:r>
              <a:rPr lang="pt-BR" dirty="0"/>
              <a:t>se tornaria cansativo e demonstraria que o </a:t>
            </a:r>
            <a:r>
              <a:rPr lang="pt-BR" dirty="0" smtClean="0"/>
              <a:t>catequista não </a:t>
            </a:r>
            <a:r>
              <a:rPr lang="pt-BR" dirty="0"/>
              <a:t>se preparou nem conhece o tema que está coordenando.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9800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/>
              <a:t>Refletir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• </a:t>
            </a:r>
            <a:r>
              <a:rPr lang="pt-BR" dirty="0"/>
              <a:t>Não basta informar ou ensinar o grupo, é necessário favorecer </a:t>
            </a:r>
            <a:r>
              <a:rPr lang="pt-BR" dirty="0" smtClean="0"/>
              <a:t>a sua </a:t>
            </a:r>
            <a:r>
              <a:rPr lang="pt-BR" dirty="0"/>
              <a:t>participação, para que todos se interessem pelo tema, se posicionem</a:t>
            </a:r>
          </a:p>
          <a:p>
            <a:pPr marL="0" indent="0">
              <a:buNone/>
            </a:pPr>
            <a:r>
              <a:rPr lang="pt-BR" dirty="0"/>
              <a:t>e, assim, possam assumir o discipulado em sua vida. </a:t>
            </a:r>
            <a:r>
              <a:rPr lang="pt-BR" dirty="0" smtClean="0"/>
              <a:t>Por isso</a:t>
            </a:r>
            <a:r>
              <a:rPr lang="pt-BR" dirty="0"/>
              <a:t>, após alguns conhecimentos sobre o texto bíblico e a </a:t>
            </a:r>
            <a:r>
              <a:rPr lang="pt-BR" dirty="0" smtClean="0"/>
              <a:t>doutrina da </a:t>
            </a:r>
            <a:r>
              <a:rPr lang="pt-BR" dirty="0"/>
              <a:t>fé, é preciso pedir que o catequizando se expresse.</a:t>
            </a:r>
          </a:p>
          <a:p>
            <a:pPr marL="0" indent="0">
              <a:buNone/>
            </a:pPr>
            <a:r>
              <a:rPr lang="pt-BR" dirty="0"/>
              <a:t>• Esse momento de diálogo é para que se veja o que o texto diz para</a:t>
            </a:r>
          </a:p>
          <a:p>
            <a:pPr marL="0" indent="0">
              <a:buNone/>
            </a:pPr>
            <a:r>
              <a:rPr lang="pt-BR" dirty="0"/>
              <a:t>cada um. Seria de muito bom proveito se todo grupo debatesse os</a:t>
            </a:r>
          </a:p>
          <a:p>
            <a:pPr marL="0" indent="0">
              <a:buNone/>
            </a:pPr>
            <a:r>
              <a:rPr lang="pt-BR" dirty="0"/>
              <a:t>temas e dialogasse sobre o que aqui é proposto.</a:t>
            </a:r>
          </a:p>
          <a:p>
            <a:pPr marL="0" indent="0">
              <a:buNone/>
            </a:pPr>
            <a:r>
              <a:rPr lang="pt-BR" dirty="0"/>
              <a:t>• Após aprofundar e dialogar sobre o tema, propõe-se um símbolo</a:t>
            </a:r>
          </a:p>
          <a:p>
            <a:pPr marL="0" indent="0">
              <a:buNone/>
            </a:pPr>
            <a:r>
              <a:rPr lang="pt-BR" dirty="0"/>
              <a:t>ou uma atividade que reforce o tema trabalhado.</a:t>
            </a:r>
          </a:p>
          <a:p>
            <a:pPr marL="0" indent="0">
              <a:buNone/>
            </a:pPr>
            <a:r>
              <a:rPr lang="pt-BR" dirty="0"/>
              <a:t>• É muito importante ter tudo pronto para essa atividade. O improviso</a:t>
            </a:r>
          </a:p>
          <a:p>
            <a:pPr marL="0" indent="0">
              <a:buNone/>
            </a:pPr>
            <a:r>
              <a:rPr lang="pt-BR" dirty="0"/>
              <a:t>faz perder tempo e distrai o grupo.</a:t>
            </a:r>
          </a:p>
          <a:p>
            <a:pPr marL="0" indent="0">
              <a:buNone/>
            </a:pPr>
            <a:r>
              <a:rPr lang="pt-BR" dirty="0"/>
              <a:t>• Essa atividade colabora para que o grupo (catequista e </a:t>
            </a:r>
            <a:r>
              <a:rPr lang="pt-BR" dirty="0" smtClean="0"/>
              <a:t> catequizandos) descubra </a:t>
            </a:r>
            <a:r>
              <a:rPr lang="pt-BR" dirty="0"/>
              <a:t>o que o texto quer dizer.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409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Crer</a:t>
            </a:r>
          </a:p>
          <a:p>
            <a:pPr marL="0" indent="0">
              <a:buNone/>
            </a:pPr>
            <a:r>
              <a:rPr lang="pt-BR" dirty="0"/>
              <a:t>• Aqui se destacam alguns aspectos da fé católica que é preciso </a:t>
            </a:r>
            <a:r>
              <a:rPr lang="pt-BR" dirty="0" smtClean="0"/>
              <a:t>conhecer para </a:t>
            </a:r>
            <a:r>
              <a:rPr lang="pt-BR" dirty="0"/>
              <a:t>viver. São temas da doutrina ligados ao texto bíblico.</a:t>
            </a:r>
          </a:p>
          <a:p>
            <a:pPr marL="0" indent="0">
              <a:buNone/>
            </a:pPr>
            <a:r>
              <a:rPr lang="pt-BR" dirty="0"/>
              <a:t>• Sugere-se que o catequista comente o que se propõe e peça que </a:t>
            </a:r>
            <a:r>
              <a:rPr lang="pt-BR" dirty="0" smtClean="0"/>
              <a:t>os catequizandos </a:t>
            </a:r>
            <a:r>
              <a:rPr lang="pt-BR" dirty="0"/>
              <a:t>sublinhem frases ou conceitos mais </a:t>
            </a:r>
            <a:r>
              <a:rPr lang="pt-BR" dirty="0" smtClean="0"/>
              <a:t>importantes desta </a:t>
            </a:r>
            <a:r>
              <a:rPr lang="pt-BR" dirty="0"/>
              <a:t>parte do livro.</a:t>
            </a:r>
          </a:p>
          <a:p>
            <a:pPr marL="0" indent="0">
              <a:buNone/>
            </a:pPr>
            <a:r>
              <a:rPr lang="pt-BR" b="1" dirty="0"/>
              <a:t>Em casa</a:t>
            </a:r>
          </a:p>
          <a:p>
            <a:pPr marL="0" indent="0">
              <a:buNone/>
            </a:pPr>
            <a:r>
              <a:rPr lang="pt-BR" dirty="0"/>
              <a:t>• Sugere-se uma pequena atividade para o catequizando </a:t>
            </a:r>
            <a:r>
              <a:rPr lang="pt-BR" dirty="0" smtClean="0"/>
              <a:t>realizar em </a:t>
            </a:r>
            <a:r>
              <a:rPr lang="pt-BR" dirty="0"/>
              <a:t>casa.</a:t>
            </a:r>
          </a:p>
          <a:p>
            <a:pPr marL="0" indent="0">
              <a:buNone/>
            </a:pPr>
            <a:r>
              <a:rPr lang="pt-BR" dirty="0"/>
              <a:t>• São tarefas simples e fáceis.</a:t>
            </a:r>
          </a:p>
          <a:p>
            <a:pPr marL="0" indent="0">
              <a:buNone/>
            </a:pPr>
            <a:r>
              <a:rPr lang="pt-BR" dirty="0"/>
              <a:t>• No encontro seguinte, essa atividade deve ser conferida, pois, geralmente</a:t>
            </a:r>
            <a:r>
              <a:rPr lang="pt-BR" dirty="0" smtClean="0"/>
              <a:t>, o </a:t>
            </a:r>
            <a:r>
              <a:rPr lang="pt-BR" dirty="0"/>
              <a:t>ajudará a entrar no tema do próximo encontro.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8404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/>
              <a:t>Rezar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/>
              <a:t>• </a:t>
            </a:r>
            <a:r>
              <a:rPr lang="pt-BR" sz="2400" dirty="0"/>
              <a:t>Novamente o grupo se levanta e vai à Mesa da Palavra para rezar</a:t>
            </a:r>
            <a:r>
              <a:rPr lang="pt-BR" sz="2400" dirty="0" smtClean="0"/>
              <a:t>. Isso </a:t>
            </a:r>
            <a:r>
              <a:rPr lang="pt-BR" sz="2400" dirty="0"/>
              <a:t>é o que a Leitura Orante da Bíblia denomina de contemplação.</a:t>
            </a:r>
          </a:p>
          <a:p>
            <a:pPr marL="0" indent="0">
              <a:buNone/>
            </a:pPr>
            <a:r>
              <a:rPr lang="pt-BR" sz="2400" dirty="0"/>
              <a:t>Aqui é preciso fazer uma oração mais intensa. Não precisa </a:t>
            </a:r>
            <a:r>
              <a:rPr lang="pt-BR" sz="2400" dirty="0" smtClean="0"/>
              <a:t>demorar muito</a:t>
            </a:r>
            <a:r>
              <a:rPr lang="pt-BR" sz="2400" dirty="0"/>
              <a:t>, mas é necessário um pouco de silêncio, rezar com </a:t>
            </a:r>
            <a:r>
              <a:rPr lang="pt-BR" sz="2400" dirty="0" smtClean="0"/>
              <a:t>calma as </a:t>
            </a:r>
            <a:r>
              <a:rPr lang="pt-BR" sz="2400" dirty="0"/>
              <a:t>palavras da oração, deixar espaço para preces </a:t>
            </a:r>
            <a:r>
              <a:rPr lang="pt-BR" sz="2400" dirty="0" smtClean="0"/>
              <a:t>espontâneas e </a:t>
            </a:r>
            <a:r>
              <a:rPr lang="pt-BR" sz="2400" dirty="0"/>
              <a:t>concluir com um Pai-Nosso, um Glória ou uma Ave-Maria. </a:t>
            </a:r>
            <a:r>
              <a:rPr lang="pt-BR" sz="2400" dirty="0" smtClean="0"/>
              <a:t>As preces </a:t>
            </a:r>
            <a:r>
              <a:rPr lang="pt-BR" sz="2400" dirty="0"/>
              <a:t>do catequista e dos catequizandos, mais do que tratar </a:t>
            </a:r>
            <a:r>
              <a:rPr lang="pt-BR" sz="2400" dirty="0" smtClean="0"/>
              <a:t>de qualquer </a:t>
            </a:r>
            <a:r>
              <a:rPr lang="pt-BR" sz="2400" dirty="0"/>
              <a:t>necessidade, devem focar no tema do encontro que </a:t>
            </a:r>
            <a:r>
              <a:rPr lang="pt-BR" sz="2400" dirty="0" smtClean="0"/>
              <a:t>leva o </a:t>
            </a:r>
            <a:r>
              <a:rPr lang="pt-BR" sz="2400" dirty="0"/>
              <a:t>grupo a ser discípulo. Isso não impede que também se reze </a:t>
            </a:r>
            <a:r>
              <a:rPr lang="pt-BR" sz="2400" dirty="0" smtClean="0"/>
              <a:t>pelos doentes </a:t>
            </a:r>
            <a:r>
              <a:rPr lang="pt-BR" sz="2400" dirty="0"/>
              <a:t>e necessitados, mas é preciso se ater ao tema.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53363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/>
              <a:t>Aprofundar</a:t>
            </a:r>
          </a:p>
          <a:p>
            <a:pPr marL="0" indent="0">
              <a:buNone/>
            </a:pPr>
            <a:r>
              <a:rPr lang="pt-BR" dirty="0"/>
              <a:t>• Trata-se de um complemento ao tema do encontro que o </a:t>
            </a:r>
            <a:r>
              <a:rPr lang="pt-BR" dirty="0" smtClean="0"/>
              <a:t>catequizando é </a:t>
            </a:r>
            <a:r>
              <a:rPr lang="pt-BR" dirty="0"/>
              <a:t>convidado livremente a ler durante a semana. É um </a:t>
            </a:r>
            <a:r>
              <a:rPr lang="pt-BR" dirty="0" smtClean="0"/>
              <a:t>aprofundamento do </a:t>
            </a:r>
            <a:r>
              <a:rPr lang="pt-BR" dirty="0"/>
              <a:t>tema para quem deseja saber mais.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Avaliação</a:t>
            </a:r>
            <a:endParaRPr lang="pt-BR" b="1" dirty="0"/>
          </a:p>
          <a:p>
            <a:pPr marL="0" indent="0">
              <a:buNone/>
            </a:pPr>
            <a:r>
              <a:rPr lang="pt-BR" dirty="0"/>
              <a:t>Após a realização de alguns encontros e, antes de celebrar cada rito </a:t>
            </a:r>
            <a:r>
              <a:rPr lang="pt-BR" dirty="0" smtClean="0"/>
              <a:t>aqui proposto</a:t>
            </a:r>
            <a:r>
              <a:rPr lang="pt-BR" dirty="0"/>
              <a:t>, é importante que o catequista procure ver o quanto o grupo </a:t>
            </a:r>
            <a:r>
              <a:rPr lang="pt-BR" dirty="0" smtClean="0"/>
              <a:t>cresceu na </a:t>
            </a:r>
            <a:r>
              <a:rPr lang="pt-BR" dirty="0"/>
              <a:t>escuta da Palavra, o quanto aprendeu da fé católica e como essa </a:t>
            </a:r>
            <a:r>
              <a:rPr lang="pt-BR" dirty="0" smtClean="0"/>
              <a:t>mensagem se </a:t>
            </a:r>
            <a:r>
              <a:rPr lang="pt-BR" dirty="0"/>
              <a:t>traduz em um novo jeito de ser e viver.</a:t>
            </a:r>
          </a:p>
          <a:p>
            <a:pPr marL="0" indent="0">
              <a:buNone/>
            </a:pPr>
            <a:r>
              <a:rPr lang="pt-BR" dirty="0"/>
              <a:t>Isso tudo não se avalia com prova ou trabalho escrito; deve ser uma </a:t>
            </a:r>
            <a:r>
              <a:rPr lang="pt-BR" dirty="0" smtClean="0"/>
              <a:t>conversa informal </a:t>
            </a:r>
            <a:r>
              <a:rPr lang="pt-BR" dirty="0"/>
              <a:t>com o grupo e um atendimento personalizado: nem </a:t>
            </a:r>
            <a:r>
              <a:rPr lang="pt-BR" dirty="0" smtClean="0"/>
              <a:t>todos caminham </a:t>
            </a:r>
            <a:r>
              <a:rPr lang="pt-BR" dirty="0"/>
              <a:t>da mesma forma. Será preciso dar mais atenção aos que </a:t>
            </a:r>
            <a:r>
              <a:rPr lang="pt-BR" dirty="0" smtClean="0"/>
              <a:t>têm maior </a:t>
            </a:r>
            <a:r>
              <a:rPr lang="pt-BR" dirty="0"/>
              <a:t>dificuldade em acolher a mensagem. Não se trata tanto de saber muitas</a:t>
            </a:r>
          </a:p>
          <a:p>
            <a:pPr marL="0" indent="0">
              <a:buNone/>
            </a:pPr>
            <a:r>
              <a:rPr lang="pt-BR" dirty="0"/>
              <a:t>coisas, mas de abrir-se ao mistério de Deus presente na vida</a:t>
            </a:r>
            <a:r>
              <a:rPr lang="pt-BR" dirty="0" smtClean="0"/>
              <a:t>. Um </a:t>
            </a:r>
            <a:r>
              <a:rPr lang="pt-BR" dirty="0"/>
              <a:t>bom diálogo com o grupo, e também pessoalmente, ou uma </a:t>
            </a:r>
            <a:r>
              <a:rPr lang="pt-BR" dirty="0" smtClean="0"/>
              <a:t>conversa informal</a:t>
            </a:r>
            <a:r>
              <a:rPr lang="pt-BR" dirty="0"/>
              <a:t>, poderá ajudar a avaliar o crescimento de cada catequizando.</a:t>
            </a:r>
          </a:p>
          <a:p>
            <a:pPr marL="0" indent="0">
              <a:buNone/>
            </a:pPr>
            <a:r>
              <a:rPr lang="pt-BR" dirty="0"/>
              <a:t>Outro sinal que é preciso detectar é a participação na vida da comunidade</a:t>
            </a:r>
            <a:r>
              <a:rPr lang="pt-BR" dirty="0" smtClean="0"/>
              <a:t>. Se </a:t>
            </a:r>
            <a:r>
              <a:rPr lang="pt-BR" dirty="0"/>
              <a:t>alguém quer completar sua iniciação cristã, mas não toma </a:t>
            </a:r>
            <a:r>
              <a:rPr lang="pt-BR" dirty="0" smtClean="0"/>
              <a:t>parte nas </a:t>
            </a:r>
            <a:r>
              <a:rPr lang="pt-BR" dirty="0"/>
              <a:t>missas e celebrações na comunidade, não frequenta a igreja e </a:t>
            </a:r>
            <a:r>
              <a:rPr lang="pt-BR" dirty="0" smtClean="0"/>
              <a:t>apenas participa </a:t>
            </a:r>
            <a:r>
              <a:rPr lang="pt-BR" dirty="0"/>
              <a:t>dos encontros, certamente não entendeu o que se pretende com </a:t>
            </a:r>
            <a:r>
              <a:rPr lang="pt-BR" dirty="0" smtClean="0"/>
              <a:t>a catequese</a:t>
            </a:r>
            <a:r>
              <a:rPr lang="pt-BR" dirty="0"/>
              <a:t>. Será preciso esclarecer.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6512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Celebrações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 smtClean="0"/>
              <a:t>Considerando </a:t>
            </a:r>
            <a:r>
              <a:rPr lang="pt-BR" sz="1600" dirty="0"/>
              <a:t>o método de Inspiração Catecumenal, este subsídio </a:t>
            </a:r>
            <a:r>
              <a:rPr lang="pt-BR" sz="1600" dirty="0" smtClean="0"/>
              <a:t>propõe alguns </a:t>
            </a:r>
            <a:r>
              <a:rPr lang="pt-BR" sz="1600" dirty="0"/>
              <a:t>ritos e celebrações que devem ser realizados no momento </a:t>
            </a:r>
            <a:r>
              <a:rPr lang="pt-BR" sz="1600" dirty="0" smtClean="0"/>
              <a:t>oportuno e </a:t>
            </a:r>
            <a:r>
              <a:rPr lang="pt-BR" sz="1600" dirty="0"/>
              <a:t>na comunidade paroquial. Não é aconselhável dispensar essas </a:t>
            </a:r>
            <a:r>
              <a:rPr lang="pt-BR" sz="1600" dirty="0" smtClean="0"/>
              <a:t>celebrações ou </a:t>
            </a:r>
            <a:r>
              <a:rPr lang="pt-BR" sz="1600" dirty="0"/>
              <a:t>adiá-las. Se alguém proceder assim, vai dissociar a catequese da </a:t>
            </a:r>
            <a:r>
              <a:rPr lang="pt-BR" sz="1600" dirty="0" smtClean="0"/>
              <a:t>comunidade e </a:t>
            </a:r>
            <a:r>
              <a:rPr lang="pt-BR" sz="1600" dirty="0"/>
              <a:t>da liturgia. Então, retoma-se o estilo escolar que não corresponde </a:t>
            </a:r>
            <a:r>
              <a:rPr lang="pt-BR" sz="1600" dirty="0" smtClean="0"/>
              <a:t>ao que </a:t>
            </a:r>
            <a:r>
              <a:rPr lang="pt-BR" sz="1600" dirty="0"/>
              <a:t>se pretende como iniciação à vida cristã.</a:t>
            </a:r>
          </a:p>
          <a:p>
            <a:pPr marL="0" indent="0">
              <a:buNone/>
            </a:pPr>
            <a:r>
              <a:rPr lang="pt-BR" sz="1600" dirty="0"/>
              <a:t>As celebrações são:</a:t>
            </a:r>
          </a:p>
          <a:p>
            <a:pPr marL="0" indent="0">
              <a:buNone/>
            </a:pPr>
            <a:r>
              <a:rPr lang="pt-BR" sz="1600" b="1" dirty="0"/>
              <a:t>1. Rito de Entrega da Palavra Deus.</a:t>
            </a:r>
          </a:p>
          <a:p>
            <a:pPr marL="0" indent="0">
              <a:buNone/>
            </a:pPr>
            <a:r>
              <a:rPr lang="pt-BR" sz="1600" b="1" dirty="0"/>
              <a:t>2. Rito de Entrega do Pai-Nosso</a:t>
            </a:r>
            <a:r>
              <a:rPr lang="pt-BR" sz="1600" b="1" dirty="0" smtClean="0"/>
              <a:t>.</a:t>
            </a:r>
          </a:p>
          <a:p>
            <a:pPr marL="0" indent="0">
              <a:buNone/>
            </a:pPr>
            <a:r>
              <a:rPr lang="pt-BR" sz="1600" b="1" dirty="0"/>
              <a:t>3. Rito de Entrega do Creio.</a:t>
            </a:r>
          </a:p>
          <a:p>
            <a:pPr marL="0" indent="0">
              <a:buNone/>
            </a:pPr>
            <a:r>
              <a:rPr lang="pt-BR" sz="1600" b="1" dirty="0"/>
              <a:t>4. Renovação das Promessas Batismais.</a:t>
            </a:r>
          </a:p>
          <a:p>
            <a:pPr marL="0" indent="0">
              <a:buNone/>
            </a:pPr>
            <a:r>
              <a:rPr lang="pt-BR" sz="1600" b="1" dirty="0"/>
              <a:t>5. Celebração Penitencial.</a:t>
            </a:r>
          </a:p>
          <a:p>
            <a:pPr marL="0" indent="0">
              <a:buNone/>
            </a:pPr>
            <a:r>
              <a:rPr lang="pt-BR" sz="1600" b="1" dirty="0"/>
              <a:t>6. Celebração da Crisma e Eucaristia.</a:t>
            </a:r>
          </a:p>
          <a:p>
            <a:pPr marL="0" indent="0">
              <a:buNone/>
            </a:pPr>
            <a:r>
              <a:rPr lang="pt-BR" sz="1600" dirty="0"/>
              <a:t>Cada uma dessas celebrações precisa ser bem elaborada, preferencialmente</a:t>
            </a:r>
          </a:p>
          <a:p>
            <a:pPr marL="0" indent="0">
              <a:buNone/>
            </a:pPr>
            <a:r>
              <a:rPr lang="pt-BR" sz="1600" dirty="0"/>
              <a:t>convém serem organizadas com a equipe de liturgia da comunidade. </a:t>
            </a:r>
            <a:endParaRPr lang="pt-BR" sz="1600" dirty="0" smtClean="0"/>
          </a:p>
          <a:p>
            <a:pPr marL="0" indent="0">
              <a:buNone/>
            </a:pPr>
            <a:r>
              <a:rPr lang="pt-BR" sz="1600" dirty="0" smtClean="0"/>
              <a:t>Não devem </a:t>
            </a:r>
            <a:r>
              <a:rPr lang="pt-BR" sz="1600" dirty="0"/>
              <a:t>ultrapassar o tempo normal das celebrações da comunidade. São ritos</a:t>
            </a:r>
          </a:p>
          <a:p>
            <a:pPr marL="0" indent="0">
              <a:buNone/>
            </a:pPr>
            <a:r>
              <a:rPr lang="pt-BR" sz="1600" dirty="0"/>
              <a:t>breves, sóbrios e profundos. Foram inspirados nas celebrações apresentadas</a:t>
            </a:r>
          </a:p>
          <a:p>
            <a:pPr marL="0" indent="0">
              <a:buNone/>
            </a:pPr>
            <a:r>
              <a:rPr lang="pt-BR" sz="1600" dirty="0"/>
              <a:t>no Ritual da Iniciação Cristã de Adultos (RICA).</a:t>
            </a:r>
          </a:p>
          <a:p>
            <a:pPr marL="0" indent="0">
              <a:buNone/>
            </a:pPr>
            <a:r>
              <a:rPr lang="pt-BR" sz="1600" dirty="0"/>
              <a:t>Toda celebração, entretanto, deve ser bem preparada pelo catequista e </a:t>
            </a:r>
            <a:r>
              <a:rPr lang="pt-BR" sz="1600" dirty="0" smtClean="0"/>
              <a:t>seu grupo</a:t>
            </a:r>
            <a:r>
              <a:rPr lang="pt-BR" sz="1600" dirty="0"/>
              <a:t>. Não basta combinar data e horário para que o catequizando </a:t>
            </a:r>
            <a:r>
              <a:rPr lang="pt-BR" sz="1600" dirty="0" smtClean="0"/>
              <a:t>compareça à </a:t>
            </a:r>
            <a:r>
              <a:rPr lang="pt-BR" sz="1600" dirty="0"/>
              <a:t>comunidade. É preciso que ele saiba o que vai receber e qual é </a:t>
            </a:r>
            <a:r>
              <a:rPr lang="pt-BR" sz="1600" dirty="0" smtClean="0"/>
              <a:t>o sentido </a:t>
            </a:r>
            <a:r>
              <a:rPr lang="pt-BR" sz="1600" dirty="0"/>
              <a:t>dessa celebração na comunidade. É necessário que entenda que </a:t>
            </a:r>
            <a:r>
              <a:rPr lang="pt-BR" sz="1600" dirty="0" smtClean="0"/>
              <a:t>isso é </a:t>
            </a:r>
            <a:r>
              <a:rPr lang="pt-BR" sz="1600" dirty="0"/>
              <a:t>parte integrante do processo catequético.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1526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rwalazao.com.br/fotos/boneco_mao_na_cabeca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8" t="-2984" r="43693" b="23493"/>
          <a:stretch/>
        </p:blipFill>
        <p:spPr bwMode="auto">
          <a:xfrm>
            <a:off x="-324544" y="1340768"/>
            <a:ext cx="3042917" cy="415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121"/>
            <a:ext cx="925252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sz="4800" dirty="0" smtClean="0"/>
              <a:t>PRIMEIROS PASSOS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340768"/>
            <a:ext cx="6192688" cy="525658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PREPARAR O ESPAÇO: DUAS MESAS: PALAVRA E DA ACOLHIDA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MESA DA PALAVRA – AMBÃO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BÍBLIA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TOALHA LITÚRGICA – TROCA DE ACORDO COM O TEMPO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USAR ÁGUA QUE RECORDA O BATISMO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FACILITAR O ACENDIMENTO DA VELA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71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434282"/>
          </a:xfrm>
          <a:solidFill>
            <a:schemeClr val="accent6">
              <a:lumMod val="75000"/>
            </a:schemeClr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r>
              <a:rPr lang="pt-BR" dirty="0" smtClean="0"/>
              <a:t>A CRUZ DE SÃO DAMIÃO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284984"/>
            <a:ext cx="7931224" cy="3240360"/>
          </a:xfrm>
        </p:spPr>
        <p:txBody>
          <a:bodyPr>
            <a:normAutofit/>
          </a:bodyPr>
          <a:lstStyle/>
          <a:p>
            <a:r>
              <a:rPr lang="pt-BR" dirty="0" smtClean="0"/>
              <a:t>DA IGREJA DE SÃO DAMIÃO EM ASSIS</a:t>
            </a:r>
          </a:p>
          <a:p>
            <a:r>
              <a:rPr lang="pt-BR" dirty="0" smtClean="0"/>
              <a:t>DIZ-SE QUE ESTE CRISTO INTERPELOU SÃO FRANCISCO: RECONSTRÓI A MINHA IGREJA – RENOVAÇÃO DA COMUNIDADE</a:t>
            </a:r>
          </a:p>
          <a:p>
            <a:r>
              <a:rPr lang="pt-BR" dirty="0" smtClean="0"/>
              <a:t>É O CRUCIFICADO DE OLHOS ABERTOS, POIS JÁ É O RESSUSCITADO </a:t>
            </a:r>
          </a:p>
          <a:p>
            <a:endParaRPr lang="pt-BR" dirty="0"/>
          </a:p>
        </p:txBody>
      </p:sp>
      <p:pic>
        <p:nvPicPr>
          <p:cNvPr id="1026" name="Picture 2" descr="http://www.gaudiumpress.org/resource/view?id=99903&amp;size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464" y="18759"/>
            <a:ext cx="47625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0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Preparar os materiais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BÍBLIA ( DA CNBB) – MARCAR A PASSAGEM</a:t>
            </a:r>
          </a:p>
          <a:p>
            <a:r>
              <a:rPr lang="pt-BR" dirty="0" smtClean="0"/>
              <a:t>O LIVRO PARA CATEQUISTA E CATEQUIZAND0</a:t>
            </a:r>
          </a:p>
          <a:p>
            <a:r>
              <a:rPr lang="pt-BR" dirty="0" smtClean="0"/>
              <a:t>O SÍMBOLO</a:t>
            </a:r>
          </a:p>
          <a:p>
            <a:r>
              <a:rPr lang="pt-BR" dirty="0" smtClean="0"/>
              <a:t>MANTER-SE ATUALIZADO (A)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9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REZE ANTES DE 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REZAR É COLOCAR-SE DIANTE DE DEUS</a:t>
            </a:r>
          </a:p>
          <a:p>
            <a:r>
              <a:rPr lang="pt-BR" dirty="0" smtClean="0"/>
              <a:t>INVOCAR O ESPÍRITO SANTO</a:t>
            </a:r>
          </a:p>
          <a:p>
            <a:r>
              <a:rPr lang="pt-BR" dirty="0" smtClean="0"/>
              <a:t>SILENCIAR</a:t>
            </a:r>
          </a:p>
          <a:p>
            <a:r>
              <a:rPr lang="pt-BR" dirty="0" smtClean="0"/>
              <a:t>DEIXAR QUE DEUS ATUE</a:t>
            </a:r>
          </a:p>
        </p:txBody>
      </p:sp>
    </p:spTree>
    <p:extLst>
      <p:ext uri="{BB962C8B-B14F-4D97-AF65-F5344CB8AC3E}">
        <p14:creationId xmlns:p14="http://schemas.microsoft.com/office/powerpoint/2010/main" val="125239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COM OS ADULTOS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ACOLHER BEM</a:t>
            </a:r>
          </a:p>
          <a:p>
            <a:r>
              <a:rPr lang="pt-BR" dirty="0" smtClean="0"/>
              <a:t>PROCURAR LOGO CHAMAR PELO NOME ( CRACHÁ?)</a:t>
            </a:r>
          </a:p>
          <a:p>
            <a:r>
              <a:rPr lang="pt-BR" dirty="0" smtClean="0"/>
              <a:t>NO PRIMEIRO ENCONTRO GASTAR TEMPO PARA CONHECER CADA UM </a:t>
            </a:r>
          </a:p>
          <a:p>
            <a:r>
              <a:rPr lang="pt-BR" dirty="0" smtClean="0"/>
              <a:t>EXPLICAR O ESPAÇO DA CATEQUESE ESPECIALMENTE AS DUAS MESAS E A CRUZ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986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vendermaisonline.com.br/wp-content/uploads/2013/06/boneco-subindo-seta-vermelh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6292048" cy="499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07703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SEJA ANIMADO(A) </a:t>
            </a:r>
            <a:br>
              <a:rPr lang="pt-BR" dirty="0" smtClean="0"/>
            </a:br>
            <a:r>
              <a:rPr lang="pt-BR" dirty="0" smtClean="0"/>
              <a:t>O CATEQUIZANDO PRECISA ENCONTRAR ALGUÉM FELIZ QUE ENCONTROU JESUS EM SUA VIDA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947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Ritmo do encontro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256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encontro deve ser dinâmico, evitando-se </a:t>
            </a:r>
            <a:r>
              <a:rPr lang="pt-BR" dirty="0" smtClean="0"/>
              <a:t>monólogos </a:t>
            </a:r>
            <a:r>
              <a:rPr lang="pt-BR" dirty="0"/>
              <a:t>cansativos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Duração </a:t>
            </a:r>
            <a:r>
              <a:rPr lang="pt-BR" dirty="0">
                <a:solidFill>
                  <a:srgbClr val="FF0000"/>
                </a:solidFill>
              </a:rPr>
              <a:t>máxima de 90 minutos (</a:t>
            </a:r>
            <a:r>
              <a:rPr lang="pt-BR" dirty="0" smtClean="0">
                <a:solidFill>
                  <a:srgbClr val="FF0000"/>
                </a:solidFill>
              </a:rPr>
              <a:t>uma hora </a:t>
            </a:r>
            <a:r>
              <a:rPr lang="pt-BR" dirty="0">
                <a:solidFill>
                  <a:srgbClr val="FF0000"/>
                </a:solidFill>
              </a:rPr>
              <a:t>e meia). Não se consegue fazer tudo o que está aqui proposto em </a:t>
            </a:r>
            <a:r>
              <a:rPr lang="pt-BR" dirty="0" smtClean="0">
                <a:solidFill>
                  <a:srgbClr val="FF0000"/>
                </a:solidFill>
              </a:rPr>
              <a:t>apenas uma </a:t>
            </a:r>
            <a:r>
              <a:rPr lang="pt-BR" dirty="0">
                <a:solidFill>
                  <a:srgbClr val="FF0000"/>
                </a:solidFill>
              </a:rPr>
              <a:t>hora, e duas horas cansam o grupo. Equilibrar o tempo e as </a:t>
            </a:r>
            <a:r>
              <a:rPr lang="pt-BR" dirty="0" smtClean="0">
                <a:solidFill>
                  <a:srgbClr val="FF0000"/>
                </a:solidFill>
              </a:rPr>
              <a:t>atividades é </a:t>
            </a:r>
            <a:r>
              <a:rPr lang="pt-BR" dirty="0">
                <a:solidFill>
                  <a:srgbClr val="FF0000"/>
                </a:solidFill>
              </a:rPr>
              <a:t>determinante para o sucesso. </a:t>
            </a:r>
            <a:r>
              <a:rPr lang="pt-BR" dirty="0"/>
              <a:t>O encontro de catequese é realizado a </a:t>
            </a:r>
            <a:r>
              <a:rPr lang="pt-BR" dirty="0" smtClean="0"/>
              <a:t>partir da </a:t>
            </a:r>
            <a:r>
              <a:rPr lang="pt-BR" dirty="0"/>
              <a:t>Leitura Orante da Bíblia. Há um itinerário, um caminho a ser </a:t>
            </a:r>
            <a:r>
              <a:rPr lang="pt-BR" dirty="0" smtClean="0"/>
              <a:t>percorrido de </a:t>
            </a:r>
            <a:r>
              <a:rPr lang="pt-BR" dirty="0"/>
              <a:t>acordo com os títulos de cada parte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• Preparar    • Acolher   • Rezar    • Ler   • Conhecer  • </a:t>
            </a:r>
            <a:r>
              <a:rPr lang="pt-BR" dirty="0"/>
              <a:t>Refletir</a:t>
            </a:r>
          </a:p>
          <a:p>
            <a:pPr marL="0" indent="0" algn="just">
              <a:buNone/>
            </a:pPr>
            <a:r>
              <a:rPr lang="pt-BR" dirty="0"/>
              <a:t>• </a:t>
            </a:r>
            <a:r>
              <a:rPr lang="pt-BR" dirty="0" smtClean="0"/>
              <a:t>Crer  • </a:t>
            </a:r>
            <a:r>
              <a:rPr lang="pt-BR" dirty="0"/>
              <a:t>Em </a:t>
            </a:r>
            <a:r>
              <a:rPr lang="pt-BR" dirty="0" smtClean="0"/>
              <a:t>casa  • Rezar  • </a:t>
            </a:r>
            <a:r>
              <a:rPr lang="pt-BR" dirty="0"/>
              <a:t>Aprofundar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052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5400" dirty="0"/>
              <a:t>Preparar</a:t>
            </a:r>
          </a:p>
          <a:p>
            <a:pPr marL="0" indent="0">
              <a:buNone/>
            </a:pPr>
            <a:r>
              <a:rPr lang="pt-BR" dirty="0"/>
              <a:t>• O catequista selecionará na Bíblia o texto indicado para o encontro;</a:t>
            </a:r>
          </a:p>
          <a:p>
            <a:pPr marL="0" indent="0">
              <a:buNone/>
            </a:pPr>
            <a:r>
              <a:rPr lang="pt-BR" dirty="0"/>
              <a:t>• em seguida, lerá a passagem bíblica.</a:t>
            </a:r>
          </a:p>
          <a:p>
            <a:pPr marL="0" indent="0">
              <a:buNone/>
            </a:pPr>
            <a:r>
              <a:rPr lang="pt-BR" dirty="0"/>
              <a:t>• Depois, providenciará os materiais ou símbolos sugeridos neste livro.</a:t>
            </a:r>
          </a:p>
          <a:p>
            <a:pPr marL="0" indent="0" algn="just">
              <a:buNone/>
            </a:pPr>
            <a:r>
              <a:rPr lang="pt-BR" dirty="0"/>
              <a:t>• É muito importante chegar ao local do encontro antes do grupo </a:t>
            </a:r>
            <a:r>
              <a:rPr lang="pt-BR" dirty="0" smtClean="0"/>
              <a:t>de catequizandos </a:t>
            </a:r>
            <a:r>
              <a:rPr lang="pt-BR" dirty="0"/>
              <a:t>e organizar todo o material, garantindo que tudo</a:t>
            </a:r>
          </a:p>
          <a:p>
            <a:pPr marL="0" indent="0">
              <a:buNone/>
            </a:pPr>
            <a:r>
              <a:rPr lang="pt-BR" dirty="0"/>
              <a:t>esteja de acordo para bem desenvolver a catequese.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83441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1820</Words>
  <Application>Microsoft Office PowerPoint</Application>
  <PresentationFormat>Apresentação na tela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CATEQUESE DE ADULTOS  FASE DE IMPLANTAÇÃO</vt:lpstr>
      <vt:lpstr>PRIMEIROS PASSOS</vt:lpstr>
      <vt:lpstr>A CRUZ DE SÃO DAMIÃO</vt:lpstr>
      <vt:lpstr>Preparar os materiais</vt:lpstr>
      <vt:lpstr>REZE ANTES DE COMEÇAR</vt:lpstr>
      <vt:lpstr>COM OS ADULTOS</vt:lpstr>
      <vt:lpstr>SEJA ANIMADO(A)  O CATEQUIZANDO PRECISA ENCONTRAR ALGUÉM FELIZ QUE ENCONTROU JESUS EM SUA VIDA </vt:lpstr>
      <vt:lpstr>Ritmo do encontro</vt:lpstr>
      <vt:lpstr>Apresentação do PowerPoint</vt:lpstr>
      <vt:lpstr>Acolher </vt:lpstr>
      <vt:lpstr>Rezar </vt:lpstr>
      <vt:lpstr>Ler </vt:lpstr>
      <vt:lpstr>Conhecer </vt:lpstr>
      <vt:lpstr>Refletir </vt:lpstr>
      <vt:lpstr>Apresentação do PowerPoint</vt:lpstr>
      <vt:lpstr>Rezar </vt:lpstr>
      <vt:lpstr>Apresentação do PowerPoint</vt:lpstr>
      <vt:lpstr>Celebrações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CATEQUESE DE ADULTOS  FASE DE IMPLANTAÇÃO</dc:title>
  <dc:creator>Dom Leomar</dc:creator>
  <cp:lastModifiedBy>FABIANO SCHWANCK</cp:lastModifiedBy>
  <cp:revision>4</cp:revision>
  <dcterms:created xsi:type="dcterms:W3CDTF">2016-03-13T14:25:29Z</dcterms:created>
  <dcterms:modified xsi:type="dcterms:W3CDTF">2016-03-18T01:22:04Z</dcterms:modified>
</cp:coreProperties>
</file>