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8" r:id="rId23"/>
    <p:sldId id="264" r:id="rId24"/>
    <p:sldId id="265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7/18/2017</a:t>
            </a:fld>
            <a:endParaRPr lang="en-US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6048-2C1A-4824-8659-C9FC1E7A98E4}" type="datetimeFigureOut">
              <a:rPr lang="pt-BR"/>
              <a:pPr>
                <a:defRPr/>
              </a:pPr>
              <a:t>18/07/2017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E575-7991-407E-A30D-71A9A0489A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4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B5B3-F429-476A-8094-BBD7FD842D25}" type="datetimeFigureOut">
              <a:rPr lang="pt-BR"/>
              <a:pPr>
                <a:defRPr/>
              </a:pPr>
              <a:t>18/07/2017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09CB-1BF6-4AAE-A4DE-B9A924923F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15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7/18/2017</a:t>
            </a:fld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7/18/2017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7/18/2017</a:t>
            </a:fld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7/18/2017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7/18/2017</a:t>
            </a:fld>
            <a:endParaRPr lang="en-US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7/18/2017</a:t>
            </a:fld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7/18/2017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br/url?sa=i&amp;rct=j&amp;q=julgamento+final&amp;source=images&amp;cd=&amp;cad=rja&amp;docid=_hUmkF9BINemEM&amp;tbnid=8UfNoLau-zxwdM:&amp;ved=0CAUQjRw&amp;url=http://irmaoteinho.blogspot.com/2012/06/o-juizo-final.html&amp;ei=KEFgUfG8D4eg9QSE5YHAAg&amp;psig=AFQjCNHcEs3vzxLv6QDlEDJq1el7nNI2wQ&amp;ust=136534901507538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jesus+desceu+ao+inferno&amp;source=images&amp;cd=&amp;cad=rja&amp;docid=1cgmJm0-YY3-XM&amp;tbnid=fcsREsN3JnWI2M:&amp;ved=0CAUQjRw&amp;url=http://paroquiabomparto.blogspot.com/2012/11/desceu-mansao-dos-mortos.html&amp;ei=Sj1gUdXyLYne9AS18oDIDA&amp;bvm=bv.44770516,d.dmQ&amp;psig=AFQjCNH5Sfc8fG9lbbjvpyZkmJzITcOZnA&amp;ust=136534799462995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47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476250"/>
            <a:ext cx="8713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320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700338" y="188913"/>
            <a:ext cx="6192837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/>
              <a:t>Sacrifício de Isaac (Gn 22)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i="1"/>
              <a:t>“Toma teu filho, teu único Isaac, que tanto amas. Parte para a terra de Moriá, e lá o oferecerás em holocausto sobre uma das montanhas que eu te indicar”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79388" y="2565400"/>
            <a:ext cx="4537075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>
                <a:latin typeface="Arial" charset="0"/>
              </a:rPr>
              <a:t> Deus mandou que Abraão fosse a Moriá: uma cadeia de montanhas em </a:t>
            </a:r>
            <a:r>
              <a:rPr lang="pt-BR" altLang="pt-BR" sz="1800" i="1">
                <a:latin typeface="Arial" charset="0"/>
              </a:rPr>
              <a:t>Shalêm = </a:t>
            </a:r>
            <a:r>
              <a:rPr lang="pt-BR" altLang="pt-BR" sz="1800">
                <a:latin typeface="Arial" charset="0"/>
              </a:rPr>
              <a:t>futura Jerusalém = Templo;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>
                <a:latin typeface="Arial" charset="0"/>
              </a:rPr>
              <a:t> Promessa de Deus diante da prova de amor de Abraão = ALIANÇA;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>
                <a:latin typeface="Arial" charset="0"/>
              </a:rPr>
              <a:t> Importância que Moisés em Ex 32,13-14 recorre a ela para convencer a Deus;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13317" name="Picture 12" descr="monte-m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m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420938"/>
            <a:ext cx="45354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pt-BR" altLang="pt-BR" dirty="0" smtClean="0">
              <a:effectLst/>
            </a:endParaRPr>
          </a:p>
        </p:txBody>
      </p:sp>
      <p:pic>
        <p:nvPicPr>
          <p:cNvPr id="14339" name="Picture 4" descr="mori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4950" y="1481138"/>
            <a:ext cx="6134100" cy="4525962"/>
          </a:xfrm>
        </p:spPr>
      </p:pic>
    </p:spTree>
    <p:extLst>
      <p:ext uri="{BB962C8B-B14F-4D97-AF65-F5344CB8AC3E}">
        <p14:creationId xmlns:p14="http://schemas.microsoft.com/office/powerpoint/2010/main" val="26161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braao_e_Isaqu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765175"/>
            <a:ext cx="5732463" cy="5732463"/>
          </a:xfrm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403350" y="260350"/>
            <a:ext cx="727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Amor e a fidelidade de Abraão para com Deus</a:t>
            </a:r>
          </a:p>
        </p:txBody>
      </p:sp>
    </p:spTree>
    <p:extLst>
      <p:ext uri="{BB962C8B-B14F-4D97-AF65-F5344CB8AC3E}">
        <p14:creationId xmlns:p14="http://schemas.microsoft.com/office/powerpoint/2010/main" val="28449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brahamsacrific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73238"/>
            <a:ext cx="5616575" cy="4110037"/>
          </a:xfrm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00113" y="476250"/>
            <a:ext cx="7488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dirty="0"/>
              <a:t>Deus </a:t>
            </a:r>
            <a:r>
              <a:rPr lang="pt-BR" altLang="pt-BR" sz="2400" dirty="0" smtClean="0"/>
              <a:t>... </a:t>
            </a:r>
            <a:r>
              <a:rPr lang="pt-BR" altLang="pt-BR" sz="2400" dirty="0"/>
              <a:t>Providenciou um carneiro para morrer no lugar de </a:t>
            </a:r>
            <a:r>
              <a:rPr lang="pt-BR" altLang="pt-BR" sz="2400" dirty="0" err="1"/>
              <a:t>Issac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1042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altLang="pt-BR" dirty="0" smtClean="0">
                <a:effectLst/>
              </a:rPr>
              <a:t>Jesus e Isaac</a:t>
            </a:r>
          </a:p>
        </p:txBody>
      </p:sp>
      <p:pic>
        <p:nvPicPr>
          <p:cNvPr id="17411" name="Picture 10" descr="2estaca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3200400" cy="3848100"/>
          </a:xfrm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50825" y="765175"/>
            <a:ext cx="864235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 dirty="0">
                <a:latin typeface="Arial" charset="0"/>
              </a:rPr>
              <a:t> Jesus será chamado de filho de Abraão (</a:t>
            </a:r>
            <a:r>
              <a:rPr lang="pt-BR" altLang="pt-BR" sz="1800" dirty="0" err="1">
                <a:latin typeface="Arial" charset="0"/>
              </a:rPr>
              <a:t>Mt</a:t>
            </a:r>
            <a:r>
              <a:rPr lang="pt-BR" altLang="pt-BR" sz="1800" dirty="0">
                <a:latin typeface="Arial" charset="0"/>
              </a:rPr>
              <a:t> 1,1);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 dirty="0">
                <a:latin typeface="Arial" charset="0"/>
              </a:rPr>
              <a:t> Jesus e Isaac são filhos queridos de um Pai fiel;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 dirty="0">
                <a:latin typeface="Arial" charset="0"/>
              </a:rPr>
              <a:t> Onde nós vimos um filho carregando nas costas a lenha do seu próprio sacrifício? Isaac carregou o feixe de lenha, Jesus carregou o lenho da Cruz;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 dirty="0">
                <a:latin typeface="Arial" charset="0"/>
              </a:rPr>
              <a:t> Os dois subiram a montanha para serem oferecidos a Deus e mais em Moriá (colina de Jerusalém) = </a:t>
            </a:r>
            <a:r>
              <a:rPr lang="pt-BR" altLang="pt-BR" sz="1800" b="1" dirty="0">
                <a:latin typeface="Arial" charset="0"/>
              </a:rPr>
              <a:t>Antiga e Nova Aliança.</a:t>
            </a:r>
          </a:p>
        </p:txBody>
      </p:sp>
      <p:pic>
        <p:nvPicPr>
          <p:cNvPr id="17413" name="Picture 12" descr="fe-abraa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868613"/>
            <a:ext cx="2846387" cy="3989387"/>
          </a:xfrm>
        </p:spPr>
      </p:pic>
    </p:spTree>
    <p:extLst>
      <p:ext uri="{BB962C8B-B14F-4D97-AF65-F5344CB8AC3E}">
        <p14:creationId xmlns:p14="http://schemas.microsoft.com/office/powerpoint/2010/main" val="10610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865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z="3700" dirty="0" smtClean="0">
                <a:effectLst/>
              </a:rPr>
              <a:t>Continuemos com o Sacrifício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4176712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>
                <a:latin typeface="Arial" charset="0"/>
              </a:rPr>
              <a:t> Moisés pede ao faraó o direito de sacrificar (Ex 10,25);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>
                <a:latin typeface="Arial" charset="0"/>
              </a:rPr>
              <a:t> No Egito (Ex 12,1-23) Deus deu o mandato de se sacrificar um cordeiro por família, sem quebrar os ossos, degolado e com o seu </a:t>
            </a:r>
            <a:r>
              <a:rPr lang="pt-BR" altLang="pt-BR" sz="1800" b="1">
                <a:latin typeface="Arial" charset="0"/>
              </a:rPr>
              <a:t>sangue </a:t>
            </a:r>
            <a:r>
              <a:rPr lang="pt-BR" altLang="pt-BR" sz="1800">
                <a:latin typeface="Arial" charset="0"/>
              </a:rPr>
              <a:t>aspergir as portas (noite da páscoa);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800">
                <a:latin typeface="Arial" charset="0"/>
              </a:rPr>
              <a:t> Pelo sangue do cordeiro os primogênitos seriam salvos. Sacrifício de expiação, de resgate;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 b="1">
              <a:latin typeface="Arial" charset="0"/>
            </a:endParaRPr>
          </a:p>
        </p:txBody>
      </p:sp>
      <p:pic>
        <p:nvPicPr>
          <p:cNvPr id="18436" name="Picture 10" descr="sangue_de_cordeiro_nas_obreir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16113"/>
            <a:ext cx="4256087" cy="4575175"/>
          </a:xfrm>
        </p:spPr>
      </p:pic>
    </p:spTree>
    <p:extLst>
      <p:ext uri="{BB962C8B-B14F-4D97-AF65-F5344CB8AC3E}">
        <p14:creationId xmlns:p14="http://schemas.microsoft.com/office/powerpoint/2010/main" val="10291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4356100" y="620713"/>
            <a:ext cx="446563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800100" indent="-3429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257300" indent="-3429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714500" indent="-3429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171700" indent="-3429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628900" indent="-3429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86100" indent="-3429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543300" indent="-3429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4000500" indent="-3429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Na terra prometida os sacrifícios continuam com as orientações dos livros do Levítico, Números e Deuteronômio;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pt-BR" altLang="pt-BR" sz="1800">
                <a:latin typeface="Arial" charset="0"/>
              </a:rPr>
              <a:t>Em 960 a.C – TEMPLO – em Moriá, sobre o local do sacrifício de Isaac;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pt-BR" altLang="pt-BR" sz="1800">
                <a:latin typeface="Arial" charset="0"/>
              </a:rPr>
              <a:t>No TEMPLO acontecem sacrifícios diários: um cordeiro pela manha e outro pela tarde, tudo num ambiente majestoso. Entre outros animais (rolinhas por José e Maria)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pt-BR" altLang="pt-BR" sz="1800">
                <a:latin typeface="Arial" charset="0"/>
              </a:rPr>
              <a:t>Segundo Flávio Josefo, no dia da Páscoa eram sacrificados até 255.600 cordeiros e cerca de 2 milhões de peregrinos iam a Jerusalém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arenR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19459" name="Picture 11" descr="brazen_alta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36613"/>
            <a:ext cx="3905250" cy="4679950"/>
          </a:xfrm>
        </p:spPr>
      </p:pic>
    </p:spTree>
    <p:extLst>
      <p:ext uri="{BB962C8B-B14F-4D97-AF65-F5344CB8AC3E}">
        <p14:creationId xmlns:p14="http://schemas.microsoft.com/office/powerpoint/2010/main" val="3880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pt-BR" altLang="pt-BR" smtClean="0">
              <a:effectLst/>
            </a:endParaRPr>
          </a:p>
        </p:txBody>
      </p:sp>
      <p:pic>
        <p:nvPicPr>
          <p:cNvPr id="21507" name="Picture 4" descr="O_Templ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450" y="1481138"/>
            <a:ext cx="7785100" cy="4525962"/>
          </a:xfrm>
        </p:spPr>
      </p:pic>
    </p:spTree>
    <p:extLst>
      <p:ext uri="{BB962C8B-B14F-4D97-AF65-F5344CB8AC3E}">
        <p14:creationId xmlns:p14="http://schemas.microsoft.com/office/powerpoint/2010/main" val="39838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0" name="Rectangle 10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mtClean="0">
                <a:effectLst/>
              </a:rPr>
              <a:t>Altar do sacrifíco</a:t>
            </a:r>
          </a:p>
        </p:txBody>
      </p:sp>
      <p:pic>
        <p:nvPicPr>
          <p:cNvPr id="22531" name="Picture 8" descr="altar de ramp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1113" y="2786063"/>
            <a:ext cx="2390775" cy="1914525"/>
          </a:xfrm>
        </p:spPr>
      </p:pic>
      <p:pic>
        <p:nvPicPr>
          <p:cNvPr id="22532" name="Picture 9" descr="altar_de_sacrifici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6963"/>
            <a:ext cx="4038600" cy="2752725"/>
          </a:xfrm>
        </p:spPr>
      </p:pic>
    </p:spTree>
    <p:extLst>
      <p:ext uri="{BB962C8B-B14F-4D97-AF65-F5344CB8AC3E}">
        <p14:creationId xmlns:p14="http://schemas.microsoft.com/office/powerpoint/2010/main" val="13039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mtClean="0">
                <a:effectLst/>
              </a:rPr>
              <a:t>Novo Altar</a:t>
            </a:r>
          </a:p>
        </p:txBody>
      </p:sp>
      <p:pic>
        <p:nvPicPr>
          <p:cNvPr id="23555" name="Picture 4" descr="jesus-na-cru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790700"/>
            <a:ext cx="4267200" cy="3905250"/>
          </a:xfrm>
        </p:spPr>
      </p:pic>
    </p:spTree>
    <p:extLst>
      <p:ext uri="{BB962C8B-B14F-4D97-AF65-F5344CB8AC3E}">
        <p14:creationId xmlns:p14="http://schemas.microsoft.com/office/powerpoint/2010/main" val="7046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pt-BR" dirty="0" smtClean="0"/>
              <a:t>JESUS PALAVRAS E SINAIS QUE SALVAM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8770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87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t-BR" altLang="pt-BR" sz="3700" smtClean="0">
                <a:effectLst/>
              </a:rPr>
              <a:t>Importância do SANGUE como selo da Aliança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BR" altLang="pt-BR" sz="2300" smtClean="0"/>
              <a:t>“este é o sangue da Aliança que o Senhor fez...”(Ex 24) Moisés asperge o povo</a:t>
            </a:r>
          </a:p>
          <a:p>
            <a:pPr eaLnBrk="1" hangingPunct="1"/>
            <a:r>
              <a:rPr lang="pt-BR" altLang="pt-BR" sz="2300" smtClean="0"/>
              <a:t>Ver pg 124 (Ratzinger)</a:t>
            </a:r>
          </a:p>
          <a:p>
            <a:pPr eaLnBrk="1" hangingPunct="1"/>
            <a:r>
              <a:rPr lang="pt-BR" altLang="pt-BR" sz="2300" smtClean="0"/>
              <a:t>Jesus morre na hora em que no Templo se sacrificavam os cordeiros pascais “não se lhes deve quebrar nenhum osso” Ex 12,46</a:t>
            </a:r>
          </a:p>
        </p:txBody>
      </p:sp>
      <p:pic>
        <p:nvPicPr>
          <p:cNvPr id="24580" name="Picture 4" descr="ocordei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81175"/>
            <a:ext cx="4038600" cy="3924300"/>
          </a:xfrm>
        </p:spPr>
      </p:pic>
    </p:spTree>
    <p:extLst>
      <p:ext uri="{BB962C8B-B14F-4D97-AF65-F5344CB8AC3E}">
        <p14:creationId xmlns:p14="http://schemas.microsoft.com/office/powerpoint/2010/main" val="20382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t-BR" altLang="pt-BR" sz="3700" smtClean="0">
                <a:effectLst/>
              </a:rPr>
              <a:t>“</a:t>
            </a:r>
            <a:r>
              <a:rPr lang="pt-BR" altLang="pt-BR" sz="3700" smtClean="0">
                <a:solidFill>
                  <a:schemeClr val="tx1"/>
                </a:solidFill>
                <a:effectLst/>
              </a:rPr>
              <a:t>Eis o cordeiro de Deus, que tira o pecado do mundo” (Jo 1,29)</a:t>
            </a:r>
            <a:br>
              <a:rPr lang="pt-BR" altLang="pt-BR" sz="3700" smtClean="0">
                <a:solidFill>
                  <a:schemeClr val="tx1"/>
                </a:solidFill>
                <a:effectLst/>
              </a:rPr>
            </a:br>
            <a:endParaRPr lang="pt-BR" altLang="pt-BR" sz="37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5603" name="Picture 4" descr="jesus-cru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20850"/>
            <a:ext cx="5903913" cy="3948113"/>
          </a:xfrm>
        </p:spPr>
      </p:pic>
    </p:spTree>
    <p:extLst>
      <p:ext uri="{BB962C8B-B14F-4D97-AF65-F5344CB8AC3E}">
        <p14:creationId xmlns:p14="http://schemas.microsoft.com/office/powerpoint/2010/main" val="20822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1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dirty="0" smtClean="0">
                <a:effectLst/>
              </a:rPr>
              <a:t>Água e Sangue (</a:t>
            </a:r>
            <a:r>
              <a:rPr lang="pt-BR" altLang="pt-BR" dirty="0" err="1" smtClean="0">
                <a:effectLst/>
              </a:rPr>
              <a:t>Jo</a:t>
            </a:r>
            <a:r>
              <a:rPr lang="pt-BR" altLang="pt-BR" dirty="0" smtClean="0">
                <a:effectLst/>
              </a:rPr>
              <a:t> 19,34)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4881562"/>
          </a:xfrm>
        </p:spPr>
        <p:txBody>
          <a:bodyPr/>
          <a:lstStyle/>
          <a:p>
            <a:pPr eaLnBrk="1" hangingPunct="1"/>
            <a:r>
              <a:rPr lang="pt-BR" altLang="pt-BR" sz="2300" smtClean="0"/>
              <a:t>Ramo de hissopo</a:t>
            </a:r>
          </a:p>
          <a:p>
            <a:pPr eaLnBrk="1" hangingPunct="1"/>
            <a:r>
              <a:rPr lang="pt-BR" altLang="pt-BR" sz="2300" smtClean="0"/>
              <a:t>Água = Batismo;</a:t>
            </a:r>
          </a:p>
          <a:p>
            <a:pPr eaLnBrk="1" hangingPunct="1"/>
            <a:r>
              <a:rPr lang="pt-BR" altLang="pt-BR" sz="2300" smtClean="0"/>
              <a:t>Sangue = eucaristia</a:t>
            </a:r>
          </a:p>
          <a:p>
            <a:pPr eaLnBrk="1" hangingPunct="1"/>
            <a:r>
              <a:rPr lang="pt-BR" altLang="pt-BR" sz="2300" smtClean="0"/>
              <a:t>Do lado (costela) de Adão = Eva;</a:t>
            </a:r>
          </a:p>
          <a:p>
            <a:pPr eaLnBrk="1" hangingPunct="1"/>
            <a:r>
              <a:rPr lang="pt-BR" altLang="pt-BR" sz="2300" smtClean="0"/>
              <a:t>Do lado de Jesus = Igreja</a:t>
            </a:r>
          </a:p>
          <a:p>
            <a:pPr eaLnBrk="1" hangingPunct="1"/>
            <a:r>
              <a:rPr lang="pt-BR" altLang="pt-BR" sz="2300" smtClean="0"/>
              <a:t>Liturgia cósmica: o sol escurece, a terra treme, o véu do templo se rasga (Deus se retirou dali), mortos ressuscitam.</a:t>
            </a:r>
          </a:p>
        </p:txBody>
      </p:sp>
      <p:pic>
        <p:nvPicPr>
          <p:cNvPr id="27652" name="Picture 4" descr="la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171950" cy="4176712"/>
          </a:xfrm>
          <a:noFill/>
        </p:spPr>
      </p:pic>
    </p:spTree>
    <p:extLst>
      <p:ext uri="{BB962C8B-B14F-4D97-AF65-F5344CB8AC3E}">
        <p14:creationId xmlns:p14="http://schemas.microsoft.com/office/powerpoint/2010/main" val="13907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66328"/>
          </a:xfrm>
        </p:spPr>
        <p:txBody>
          <a:bodyPr/>
          <a:lstStyle/>
          <a:p>
            <a:r>
              <a:rPr lang="pt-BR" dirty="0" smtClean="0"/>
              <a:t>Desceu a mansão dos mortos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80920" cy="1152128"/>
          </a:xfrm>
        </p:spPr>
        <p:txBody>
          <a:bodyPr>
            <a:noAutofit/>
          </a:bodyPr>
          <a:lstStyle/>
          <a:p>
            <a:r>
              <a:rPr lang="pt-BR" i="1" dirty="0" err="1" smtClean="0"/>
              <a:t>Sheol</a:t>
            </a:r>
            <a:r>
              <a:rPr lang="pt-BR" dirty="0" smtClean="0"/>
              <a:t>, local de </a:t>
            </a:r>
            <a:r>
              <a:rPr lang="pt-BR" dirty="0" err="1" smtClean="0"/>
              <a:t>dormição</a:t>
            </a:r>
            <a:r>
              <a:rPr lang="pt-BR" dirty="0" smtClean="0"/>
              <a:t>; vai até Adão </a:t>
            </a:r>
            <a:r>
              <a:rPr lang="pt-BR" sz="1800" dirty="0" smtClean="0"/>
              <a:t>(Antigo Sermão do ofício das leituras do Sábado Santo</a:t>
            </a:r>
            <a:r>
              <a:rPr lang="pt-BR" dirty="0" smtClean="0"/>
              <a:t>); como Pontífice, liberta dos grilhões (correntes da morte) e conduz aqueles que aceitam a salvação até o Pai </a:t>
            </a:r>
            <a:r>
              <a:rPr lang="pt-BR" sz="2000" dirty="0" smtClean="0"/>
              <a:t>(1Pd 4,6)</a:t>
            </a:r>
            <a:endParaRPr lang="pt-BR" sz="2000" dirty="0"/>
          </a:p>
        </p:txBody>
      </p:sp>
      <p:pic>
        <p:nvPicPr>
          <p:cNvPr id="3074" name="Picture 2" descr="Resultado de imagem para jesus desce a mansao dos mo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806858" cy="39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4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r>
              <a:rPr lang="pt-BR" dirty="0" smtClean="0"/>
              <a:t>Ressuscitou ao terceiro 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08912" cy="165618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Afirma a realidade da morte (como com Lázaro) e proclama a vida que já não morre (novidade)</a:t>
            </a:r>
          </a:p>
          <a:p>
            <a:r>
              <a:rPr lang="pt-BR" dirty="0" smtClean="0"/>
              <a:t>Corpo Glorioso</a:t>
            </a:r>
          </a:p>
          <a:p>
            <a:r>
              <a:rPr lang="pt-BR" dirty="0" smtClean="0"/>
              <a:t>Quis se manifestar não a todos, mas a alguns, aos seus que se tornaram Testemunhas (At 13, 31)</a:t>
            </a:r>
            <a:endParaRPr lang="pt-BR" dirty="0"/>
          </a:p>
        </p:txBody>
      </p:sp>
      <p:pic>
        <p:nvPicPr>
          <p:cNvPr id="4" name="Picture 2" descr="Resultado de imagem para jesus ressuscit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344816" cy="35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6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Subiu aos céus donde a de vir para julgar vivos e mortos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168478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“Quando o Filho do homem voltar na sua glória e todos os anjos com ele, </a:t>
            </a:r>
            <a:r>
              <a:rPr lang="pt-BR" dirty="0" err="1" smtClean="0"/>
              <a:t>sentar-se-a</a:t>
            </a:r>
            <a:r>
              <a:rPr lang="pt-BR" dirty="0" smtClean="0"/>
              <a:t> no seu trono glorioso. Todas as nações se reunirão diante dele e ele separará uns dos outros [...]” (</a:t>
            </a:r>
            <a:r>
              <a:rPr lang="pt-BR" dirty="0" err="1" smtClean="0"/>
              <a:t>Mt</a:t>
            </a:r>
            <a:r>
              <a:rPr lang="pt-BR" dirty="0" smtClean="0"/>
              <a:t> 25, 31-32)</a:t>
            </a:r>
          </a:p>
          <a:p>
            <a:r>
              <a:rPr lang="pt-BR" dirty="0" smtClean="0"/>
              <a:t>Todos serão julgados: vivos e mortos</a:t>
            </a:r>
            <a:endParaRPr lang="pt-BR" dirty="0"/>
          </a:p>
        </p:txBody>
      </p:sp>
      <p:pic>
        <p:nvPicPr>
          <p:cNvPr id="4" name="Picture 2" descr="http://4.bp.blogspot.com/-39HvbRTaIgQ/T9YBLJCQeSI/AAAAAAAACqQ/0zao8HfGAVo/s1600/juízo-f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34" y="2852936"/>
            <a:ext cx="6197910" cy="37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t-BR" dirty="0" smtClean="0"/>
              <a:t>A Santa Igreja Católica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91264" cy="5805264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Família dos Filhos de Deus</a:t>
            </a:r>
            <a:r>
              <a:rPr lang="pt-BR" dirty="0" smtClean="0"/>
              <a:t>; </a:t>
            </a:r>
            <a:r>
              <a:rPr lang="pt-BR" i="1" dirty="0" err="1" smtClean="0"/>
              <a:t>ekklesia</a:t>
            </a:r>
            <a:r>
              <a:rPr lang="pt-BR" i="1" dirty="0" smtClean="0"/>
              <a:t> (Igreja)</a:t>
            </a:r>
            <a:r>
              <a:rPr lang="pt-BR" dirty="0" smtClean="0"/>
              <a:t>: assembleia dos convocados por Deus;</a:t>
            </a:r>
          </a:p>
          <a:p>
            <a:r>
              <a:rPr lang="pt-BR" b="1" dirty="0" smtClean="0"/>
              <a:t>Fundada por Jesus Cristo</a:t>
            </a:r>
            <a:r>
              <a:rPr lang="pt-BR" dirty="0" smtClean="0"/>
              <a:t>: Apóstolos e o Envio do Espírito Santo;</a:t>
            </a:r>
          </a:p>
          <a:p>
            <a:r>
              <a:rPr lang="pt-BR" b="1" dirty="0" smtClean="0"/>
              <a:t>Realidade misteriosa </a:t>
            </a:r>
            <a:r>
              <a:rPr lang="pt-BR" dirty="0" smtClean="0"/>
              <a:t>(mistérica) formada por Deus e por homens: divina e humana (</a:t>
            </a:r>
            <a:r>
              <a:rPr lang="pt-BR" dirty="0" err="1" smtClean="0"/>
              <a:t>teandrica</a:t>
            </a:r>
            <a:r>
              <a:rPr lang="pt-BR" dirty="0" smtClean="0"/>
              <a:t>): corpo místico de Cristo (ele é a cabeça e nós participamos dos membros)</a:t>
            </a:r>
          </a:p>
          <a:p>
            <a:r>
              <a:rPr lang="pt-BR" b="1" dirty="0" smtClean="0"/>
              <a:t>Una</a:t>
            </a:r>
            <a:r>
              <a:rPr lang="pt-BR" dirty="0" smtClean="0"/>
              <a:t>: fé única;</a:t>
            </a:r>
          </a:p>
          <a:p>
            <a:r>
              <a:rPr lang="pt-BR" b="1" dirty="0" smtClean="0"/>
              <a:t>Santa:</a:t>
            </a:r>
            <a:r>
              <a:rPr lang="pt-BR" dirty="0" smtClean="0"/>
              <a:t> por causa da constante presença de Deus, na verdade somes enxertados no corpo místico de Cristo e a presença Dele a torna santa;</a:t>
            </a:r>
          </a:p>
          <a:p>
            <a:r>
              <a:rPr lang="pt-BR" b="1" dirty="0" smtClean="0"/>
              <a:t>Católica:</a:t>
            </a:r>
            <a:r>
              <a:rPr lang="pt-BR" dirty="0" smtClean="0"/>
              <a:t> significa universal, ou seja, há nela lugar para os mais diversos dons e carismas, para todos os tipos, estilos de pessoas “Ide a todo o mundo” (</a:t>
            </a:r>
            <a:r>
              <a:rPr lang="pt-BR" dirty="0" err="1" smtClean="0"/>
              <a:t>Mt</a:t>
            </a:r>
            <a:r>
              <a:rPr lang="pt-BR" dirty="0" smtClean="0"/>
              <a:t> 28, 18-20);</a:t>
            </a:r>
          </a:p>
          <a:p>
            <a:r>
              <a:rPr lang="pt-BR" b="1" dirty="0" smtClean="0"/>
              <a:t>Apostólica:</a:t>
            </a:r>
            <a:r>
              <a:rPr lang="pt-BR" dirty="0" smtClean="0"/>
              <a:t> fundada sobre os Doze e ainda hoje ligada a eles pela sucessão apostólica com os bispos, que são elos de unidade da Igreja.</a:t>
            </a:r>
          </a:p>
          <a:p>
            <a:r>
              <a:rPr lang="pt-BR" dirty="0" smtClean="0"/>
              <a:t>Batismo marca a entrada na Igreja.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92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Milagres são sinais: Quem é este homem? (</a:t>
            </a:r>
            <a:r>
              <a:rPr lang="pt-BR" dirty="0" err="1" smtClean="0"/>
              <a:t>mc</a:t>
            </a:r>
            <a:r>
              <a:rPr lang="pt-BR" dirty="0" smtClean="0"/>
              <a:t> 4,41): Divindade</a:t>
            </a:r>
            <a:endParaRPr lang="pt-BR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3600400" cy="28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JESUS CURA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1581592"/>
            <a:ext cx="4104456" cy="28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JESUS ressuscita laza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7"/>
            <a:ext cx="4119316" cy="22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5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Jesus cumpre um itinerário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Infância, trinta anos de vida oculta, em Nazaré, obediência aos pais e santificação pela oração, trabalho e estudo (</a:t>
            </a:r>
            <a:r>
              <a:rPr lang="pt-BR" dirty="0" err="1" smtClean="0"/>
              <a:t>Lc</a:t>
            </a:r>
            <a:r>
              <a:rPr lang="pt-BR" dirty="0" smtClean="0"/>
              <a:t> 3,23);</a:t>
            </a:r>
          </a:p>
          <a:p>
            <a:r>
              <a:rPr lang="pt-BR" dirty="0" smtClean="0"/>
              <a:t>João Batista, Batismo no Jordão, Espírito Santo e a manifestação de Deus Pai “Este é o meu Filho amado” (</a:t>
            </a:r>
            <a:r>
              <a:rPr lang="pt-BR" dirty="0" err="1" smtClean="0"/>
              <a:t>Mt</a:t>
            </a:r>
            <a:r>
              <a:rPr lang="pt-BR" dirty="0" smtClean="0"/>
              <a:t> 3,17);</a:t>
            </a:r>
          </a:p>
          <a:p>
            <a:r>
              <a:rPr lang="pt-BR" dirty="0" smtClean="0"/>
              <a:t>Deserto: local de encontro, de oração, de fortalecimento, tentações, fidelidade ao projeto do Pai (</a:t>
            </a:r>
            <a:r>
              <a:rPr lang="pt-BR" dirty="0" err="1" smtClean="0"/>
              <a:t>Lc</a:t>
            </a:r>
            <a:r>
              <a:rPr lang="pt-BR" dirty="0" smtClean="0"/>
              <a:t> 4, 1-13);</a:t>
            </a:r>
          </a:p>
          <a:p>
            <a:r>
              <a:rPr lang="pt-BR" dirty="0" smtClean="0"/>
              <a:t>Começo da pregação: “O Reino de Deus está próximo” (Mc 1,15)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2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Jesus cumpre um itinerário	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Conteúdo da pregação: A Vinda do Reino, a conversão dos pecadores, o amor de Deus ; traz vida em abundância (</a:t>
            </a:r>
            <a:r>
              <a:rPr lang="pt-BR" dirty="0" err="1" smtClean="0"/>
              <a:t>Jo</a:t>
            </a:r>
            <a:r>
              <a:rPr lang="pt-BR" dirty="0" smtClean="0"/>
              <a:t> 10,10); é o CAMINHO a VERDADE e a VIDA, o único caminho que leva ao Pai (</a:t>
            </a:r>
            <a:r>
              <a:rPr lang="pt-BR" dirty="0" err="1" smtClean="0"/>
              <a:t>Jo</a:t>
            </a:r>
            <a:r>
              <a:rPr lang="pt-BR" dirty="0" smtClean="0"/>
              <a:t> 14, 6) / milagres e prodígios legitimam sua palavra (At 2,22);</a:t>
            </a:r>
          </a:p>
          <a:p>
            <a:r>
              <a:rPr lang="pt-BR" dirty="0" smtClean="0"/>
              <a:t>Chama os apóstolos (L 8,1); fala da Cruz, se transfigura no monte </a:t>
            </a:r>
            <a:r>
              <a:rPr lang="pt-BR" dirty="0" err="1" smtClean="0"/>
              <a:t>Tabor</a:t>
            </a:r>
            <a:r>
              <a:rPr lang="pt-BR" dirty="0" smtClean="0"/>
              <a:t> (Mc 9, 2-10);</a:t>
            </a:r>
          </a:p>
          <a:p>
            <a:r>
              <a:rPr lang="pt-BR" dirty="0" smtClean="0"/>
              <a:t>Toma o caminho de Jerusalém (</a:t>
            </a:r>
            <a:r>
              <a:rPr lang="pt-BR" dirty="0" err="1" smtClean="0"/>
              <a:t>Lc</a:t>
            </a:r>
            <a:r>
              <a:rPr lang="pt-BR" dirty="0" smtClean="0"/>
              <a:t> 9,51); é incompreendido, preso, condenado; </a:t>
            </a:r>
            <a:r>
              <a:rPr lang="pt-BR" dirty="0"/>
              <a:t>Lá, o Cristo realiza a Páscoa de sua paixão, morte e ressurreição (cf. </a:t>
            </a:r>
            <a:r>
              <a:rPr lang="pt-BR" dirty="0" err="1"/>
              <a:t>Jo</a:t>
            </a:r>
            <a:r>
              <a:rPr lang="pt-BR" dirty="0"/>
              <a:t> 13,18-19.30). </a:t>
            </a:r>
          </a:p>
        </p:txBody>
      </p:sp>
    </p:spTree>
    <p:extLst>
      <p:ext uri="{BB962C8B-B14F-4D97-AF65-F5344CB8AC3E}">
        <p14:creationId xmlns:p14="http://schemas.microsoft.com/office/powerpoint/2010/main" val="137013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PADECEU </a:t>
            </a:r>
            <a:r>
              <a:rPr lang="pt-BR" dirty="0" smtClean="0"/>
              <a:t>SOB PÔNCIO </a:t>
            </a:r>
            <a:r>
              <a:rPr lang="pt-BR" dirty="0" smtClean="0"/>
              <a:t>PILATOS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/>
          <a:lstStyle/>
          <a:p>
            <a:r>
              <a:rPr lang="pt-BR" dirty="0"/>
              <a:t>O Cristo foi condenado pelas autoridades judaicas daquela época por “blasfêmia” e pelos romanos por “agitação política”.</a:t>
            </a:r>
          </a:p>
        </p:txBody>
      </p:sp>
      <p:pic>
        <p:nvPicPr>
          <p:cNvPr id="4" name="Picture 2" descr="http://1.bp.blogspot.com/-HdEVoHtZeb8/TjrKJGgIlrI/AAAAAAAAC8w/qnARg5nhHno/s1600/pilatos%2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59"/>
            <a:ext cx="5328592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76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/>
              <a:t>Pôncio</a:t>
            </a:r>
            <a:r>
              <a:rPr lang="pt-BR" dirty="0"/>
              <a:t> Pilatos foi prefeito da província romana da Judeia do ano 26 d.C. até o ano 36 ou começo do 37 d.C. Sua jurisdição chegava até a Samaria e </a:t>
            </a:r>
            <a:r>
              <a:rPr lang="pt-BR" dirty="0" smtClean="0"/>
              <a:t>a </a:t>
            </a:r>
            <a:r>
              <a:rPr lang="pt-BR" dirty="0" err="1" smtClean="0"/>
              <a:t>Iduméia</a:t>
            </a:r>
            <a:r>
              <a:rPr lang="pt-BR" dirty="0"/>
              <a:t>. Antes destas datas pouco é sabido da sua vida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sua citação no creio marca a historicidade de nossa fé: Jesus viveu num contexto histórico real, concreto.</a:t>
            </a:r>
          </a:p>
          <a:p>
            <a:r>
              <a:rPr lang="pt-BR" dirty="0" smtClean="0"/>
              <a:t>Figura controversa: lava as mãos e se diz inocente do sangue de um justo (</a:t>
            </a:r>
            <a:r>
              <a:rPr lang="pt-BR" dirty="0" err="1" smtClean="0"/>
              <a:t>Mt</a:t>
            </a:r>
            <a:r>
              <a:rPr lang="pt-BR" dirty="0" smtClean="0"/>
              <a:t> 27, 24) sua esposa “</a:t>
            </a:r>
            <a:r>
              <a:rPr lang="pt-BR" dirty="0" err="1" smtClean="0"/>
              <a:t>Prócula</a:t>
            </a:r>
            <a:r>
              <a:rPr lang="pt-BR" dirty="0" smtClean="0"/>
              <a:t>” é venerada como santa pela Igreja Ortodoxa (</a:t>
            </a:r>
            <a:r>
              <a:rPr lang="pt-BR" dirty="0" err="1" smtClean="0"/>
              <a:t>Mt</a:t>
            </a:r>
            <a:r>
              <a:rPr lang="pt-BR" dirty="0" smtClean="0"/>
              <a:t> 27, 19)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543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Foi crucificado, morto e sepultado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6792"/>
          </a:xfrm>
        </p:spPr>
        <p:txBody>
          <a:bodyPr/>
          <a:lstStyle/>
          <a:p>
            <a:r>
              <a:rPr lang="pt-BR" dirty="0" smtClean="0"/>
              <a:t>Castigo da cruz: maldição, morte cruenta, inimigos políticos do império;</a:t>
            </a:r>
          </a:p>
          <a:p>
            <a:r>
              <a:rPr lang="pt-BR" dirty="0" smtClean="0"/>
              <a:t>Credo afirma que morreu e recebeu uma sepultura;</a:t>
            </a:r>
            <a:endParaRPr lang="pt-BR" dirty="0"/>
          </a:p>
        </p:txBody>
      </p:sp>
      <p:pic>
        <p:nvPicPr>
          <p:cNvPr id="4" name="Picture 2" descr="http://1.bp.blogspot.com/_3HzPFJt6AVo/S7KvLz89jfI/AAAAAAAAAFQ/ThCH6wgqgAo/s400/cruc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834114" cy="2726747"/>
          </a:xfrm>
          <a:prstGeom prst="rect">
            <a:avLst/>
          </a:prstGeom>
          <a:noFill/>
        </p:spPr>
      </p:pic>
      <p:pic>
        <p:nvPicPr>
          <p:cNvPr id="5" name="Picture 4" descr="http://1.bp.blogspot.com/-F-IkH3F5FaQ/T4BlMrgd_FI/AAAAAAAAAXU/bD_V2yPbXXQ/s1600/real-face-of-jesus-45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22" y="3645024"/>
            <a:ext cx="3810000" cy="27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0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900113" y="476250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/>
              <a:t>Fidelidade = Deus da Aliança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539750" y="1052513"/>
            <a:ext cx="7993063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800100" indent="-3429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257300" indent="-3429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714500" indent="-3429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171700" indent="-3429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628900" indent="-3429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86100" indent="-3429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543300" indent="-3429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4000500" indent="-3429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Sacrifício como uma das formas mais primitivas de Adoração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t-BR" altLang="pt-BR" sz="1600">
                <a:latin typeface="Arial" charset="0"/>
              </a:rPr>
              <a:t>“Abel trouxe as primícias de seus rebanhos, bem como gordura para sacrificar a Deus” (Gn 4, 3-4);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t-BR" altLang="pt-BR" sz="1600">
                <a:latin typeface="Arial" charset="0"/>
              </a:rPr>
              <a:t>Holocaustos oferecidos por Noé (Gn 8, 20-21);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t-BR" altLang="pt-BR" sz="1600">
                <a:latin typeface="Arial" charset="0"/>
              </a:rPr>
              <a:t>Em Gn 15, 8-10 e 22,13 vemos Abraão construindo altares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t-BR" altLang="pt-BR" sz="1600">
                <a:latin typeface="Arial" charset="0"/>
              </a:rPr>
              <a:t>Figura de Melquisedec  (rei de Shalêm – Jeru-salém: cidade da Paz)1º sacerdote citado na Bíblia = pão e vinho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4932363" y="6237288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Religiões da terra/ da antiguidade</a:t>
            </a:r>
          </a:p>
        </p:txBody>
      </p:sp>
      <p:pic>
        <p:nvPicPr>
          <p:cNvPr id="12293" name="Picture 10" descr="religioes da terra e sacri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611188" y="3357563"/>
            <a:ext cx="381635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600">
                <a:latin typeface="Arial" charset="0"/>
              </a:rPr>
              <a:t> reconhecimento da soberania de Deus sobre a criação “ao Senhor, a terra e suas riquezas” (Sl 24,1), louvor porque tudo provém de Deus;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600">
                <a:latin typeface="Arial" charset="0"/>
              </a:rPr>
              <a:t> renovação de uma Aliança;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1600">
                <a:latin typeface="Arial" charset="0"/>
              </a:rPr>
              <a:t> expiação dos pecados, o animal morre em meu lugar</a:t>
            </a:r>
          </a:p>
        </p:txBody>
      </p:sp>
    </p:spTree>
    <p:extLst>
      <p:ext uri="{BB962C8B-B14F-4D97-AF65-F5344CB8AC3E}">
        <p14:creationId xmlns:p14="http://schemas.microsoft.com/office/powerpoint/2010/main" val="34887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</TotalTime>
  <Words>1359</Words>
  <Application>Microsoft Office PowerPoint</Application>
  <PresentationFormat>Apresentação na tela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Oriel</vt:lpstr>
      <vt:lpstr>Apresentação do PowerPoint</vt:lpstr>
      <vt:lpstr>JESUS PALAVRAS E SINAIS QUE SALVAM</vt:lpstr>
      <vt:lpstr>Os Milagres são sinais: Quem é este homem? (mc 4,41): Divindade</vt:lpstr>
      <vt:lpstr>Jesus cumpre um itinerário</vt:lpstr>
      <vt:lpstr>Jesus cumpre um itinerário  </vt:lpstr>
      <vt:lpstr>PADECEU SOB PÔNCIO PILATOS</vt:lpstr>
      <vt:lpstr>Apresentação do PowerPoint</vt:lpstr>
      <vt:lpstr>Foi crucificado, morto e sepultado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Jesus e Isaac</vt:lpstr>
      <vt:lpstr>Continuemos com o Sacrifício</vt:lpstr>
      <vt:lpstr>Apresentação do PowerPoint</vt:lpstr>
      <vt:lpstr>Apresentação do PowerPoint</vt:lpstr>
      <vt:lpstr>Altar do sacrifíco</vt:lpstr>
      <vt:lpstr>Novo Altar</vt:lpstr>
      <vt:lpstr>Importância do SANGUE como selo da Aliança</vt:lpstr>
      <vt:lpstr>“Eis o cordeiro de Deus, que tira o pecado do mundo” (Jo 1,29) </vt:lpstr>
      <vt:lpstr>Água e Sangue (Jo 19,34)</vt:lpstr>
      <vt:lpstr>Desceu a mansão dos mortos</vt:lpstr>
      <vt:lpstr>Ressuscitou ao terceiro dia</vt:lpstr>
      <vt:lpstr>Subiu aos céus donde a de vir para julgar vivos e mortos</vt:lpstr>
      <vt:lpstr>A Santa Igreja Católica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FABIANO SCHWANCK</dc:creator>
  <cp:lastModifiedBy>FABIANO SCHWANCK</cp:lastModifiedBy>
  <cp:revision>9</cp:revision>
  <dcterms:created xsi:type="dcterms:W3CDTF">2017-07-08T03:54:34Z</dcterms:created>
  <dcterms:modified xsi:type="dcterms:W3CDTF">2017-07-18T19:08:44Z</dcterms:modified>
</cp:coreProperties>
</file>