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301" r:id="rId3"/>
    <p:sldId id="263" r:id="rId4"/>
    <p:sldId id="302" r:id="rId5"/>
    <p:sldId id="264" r:id="rId6"/>
    <p:sldId id="266" r:id="rId7"/>
    <p:sldId id="269" r:id="rId8"/>
    <p:sldId id="299" r:id="rId9"/>
    <p:sldId id="270" r:id="rId10"/>
    <p:sldId id="271" r:id="rId11"/>
    <p:sldId id="309" r:id="rId12"/>
    <p:sldId id="310" r:id="rId13"/>
    <p:sldId id="311" r:id="rId14"/>
    <p:sldId id="312" r:id="rId15"/>
    <p:sldId id="267" r:id="rId16"/>
    <p:sldId id="316" r:id="rId17"/>
    <p:sldId id="268" r:id="rId18"/>
    <p:sldId id="313" r:id="rId19"/>
    <p:sldId id="306" r:id="rId20"/>
    <p:sldId id="314" r:id="rId21"/>
    <p:sldId id="315" r:id="rId22"/>
    <p:sldId id="318" r:id="rId23"/>
    <p:sldId id="317" r:id="rId24"/>
    <p:sldId id="326" r:id="rId25"/>
    <p:sldId id="327" r:id="rId26"/>
    <p:sldId id="328" r:id="rId27"/>
    <p:sldId id="329" r:id="rId28"/>
    <p:sldId id="319" r:id="rId29"/>
    <p:sldId id="331" r:id="rId30"/>
    <p:sldId id="332" r:id="rId31"/>
    <p:sldId id="320" r:id="rId32"/>
    <p:sldId id="333" r:id="rId33"/>
    <p:sldId id="335" r:id="rId34"/>
    <p:sldId id="334" r:id="rId35"/>
    <p:sldId id="322" r:id="rId36"/>
    <p:sldId id="323" r:id="rId37"/>
    <p:sldId id="330" r:id="rId38"/>
    <p:sldId id="336" r:id="rId39"/>
    <p:sldId id="337" r:id="rId40"/>
    <p:sldId id="338" r:id="rId41"/>
    <p:sldId id="339" r:id="rId42"/>
    <p:sldId id="340" r:id="rId43"/>
    <p:sldId id="324" r:id="rId44"/>
    <p:sldId id="32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2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E46A9-B879-4DCE-A842-5FCC6FE3007F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23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C7723-F270-48A5-8D3A-07F39E7E89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2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CD4E-96C2-4542-A2F3-2886D3F94041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EBD0-37BA-4ADF-BD1B-A5E14F3EB77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3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B1E7-4807-4EA1-BAA4-5C3B4AD1E398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F4323-3B5B-4F79-9EDF-2AAEDC31C0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4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0DF672-50DE-4358-801D-CBC68B248B37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5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28AAE1-132D-42C1-BA55-6B8F773450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2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A293-BFF7-4DF6-BB46-5451FE465A1E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21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CB15-6D61-437C-931F-E65E03043C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41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8209-7B97-488A-8ACE-72B2FE529A60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AF97-FF48-424B-AC9D-FDA28C3C562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8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761B-6538-4D1F-8156-EB44AC0AD236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3349-8D8D-4E0E-A809-E0341D0E9E3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0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72BDFD-4824-4EA2-BE14-D6C28BD5AB3F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C60A44-B65B-4AA3-81C5-0A9F79FB09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6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78E6A-95BA-4862-B82C-C2B2B563BBA1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3393-CDFB-405E-8E6C-1D2CF60EE02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ector reto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Conector reto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ector reto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6999F4-EAF7-461E-BAD3-28113DB0EC4A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13" name="Espaço Reservado para Número de Slid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34390E-B624-4ACA-A766-6CA8EC1B34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Espaço Reservado para Rodapé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86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ector reto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ector reto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ector reto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0D281A-C030-41A9-B620-23C4E3A11BE6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13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AC4285-3CDA-44A5-8132-6C3883C1B5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28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E70C59-47F0-4B5C-9CB1-4DEBC6AACCD0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F8EE97-11EE-4D09-BDC9-EA711535276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24" r:id="rId4"/>
    <p:sldLayoutId id="2147483725" r:id="rId5"/>
    <p:sldLayoutId id="2147483732" r:id="rId6"/>
    <p:sldLayoutId id="2147483726" r:id="rId7"/>
    <p:sldLayoutId id="2147483733" r:id="rId8"/>
    <p:sldLayoutId id="2147483734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Você sabe o que é/quem é o homem???</a:t>
            </a:r>
          </a:p>
        </p:txBody>
      </p:sp>
      <p:pic>
        <p:nvPicPr>
          <p:cNvPr id="9219" name="Picture 5" descr="http://nwtidiomas.files.wordpress.com/2011/10/cidadao_aprendi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76475"/>
            <a:ext cx="32861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Diante do futuro...</a:t>
            </a:r>
            <a:endParaRPr lang="pt-BR" dirty="0"/>
          </a:p>
        </p:txBody>
      </p:sp>
      <p:pic>
        <p:nvPicPr>
          <p:cNvPr id="18435" name="Picture 2" descr="http://3.bp.blogspot.com/-5FfEJZK_ISA/Tj2xZmQ6BaI/AAAAAAAAAKM/DVeAvS2ss1s/s1600/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7620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Diante da morte de uma pessoa querida... Eu </a:t>
            </a:r>
            <a:r>
              <a:rPr lang="pt-BR" dirty="0" err="1" smtClean="0"/>
              <a:t>tb</a:t>
            </a:r>
            <a:r>
              <a:rPr lang="pt-BR" dirty="0" smtClean="0"/>
              <a:t> irei morrer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372200" cy="4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467600" cy="532656"/>
          </a:xfrm>
        </p:spPr>
        <p:txBody>
          <a:bodyPr/>
          <a:lstStyle/>
          <a:p>
            <a:r>
              <a:rPr lang="pt-BR" dirty="0" smtClean="0"/>
              <a:t>Falta de sentido &amp; Vazio existencial</a:t>
            </a:r>
            <a:endParaRPr lang="pt-BR" dirty="0"/>
          </a:p>
        </p:txBody>
      </p:sp>
      <p:pic>
        <p:nvPicPr>
          <p:cNvPr id="808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96" y="98072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 faz pensar sobre nós mesmos</a:t>
            </a:r>
            <a:endParaRPr lang="pt-BR" dirty="0"/>
          </a:p>
        </p:txBody>
      </p:sp>
      <p:pic>
        <p:nvPicPr>
          <p:cNvPr id="79874" name="Picture 2" descr="Resultado de imagem para falta de sent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96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Descobrimos que sim, existe algo maior</a:t>
            </a:r>
            <a:endParaRPr lang="pt-BR" dirty="0"/>
          </a:p>
        </p:txBody>
      </p:sp>
      <p:pic>
        <p:nvPicPr>
          <p:cNvPr id="4" name="Picture 2" descr="http://1.bp.blogspot.com/-TS2pHcO_CUM/UoM7wVMMIHI/AAAAAAAAJDI/p9Xkje5AmxY/s1600/grad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800"/>
            <a:ext cx="5829300" cy="496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5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Descobrimos...</a:t>
            </a:r>
            <a:endParaRPr lang="pt-BR" dirty="0"/>
          </a:p>
        </p:txBody>
      </p:sp>
      <p:pic>
        <p:nvPicPr>
          <p:cNvPr id="19459" name="Picture 2" descr="http://oravemsenhorjesus.com/wp-content/uploads/2013/10/falar-deus-video-legend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9023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aixaDeTexto 3"/>
          <p:cNvSpPr txBox="1">
            <a:spLocks noChangeArrowheads="1"/>
          </p:cNvSpPr>
          <p:nvPr/>
        </p:nvSpPr>
        <p:spPr bwMode="auto">
          <a:xfrm>
            <a:off x="827088" y="5661025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pt-BR" altLang="pt-BR"/>
              <a:t>DEUS É O ÚNICO QUE PODE PREECHER PLENAMENTE O NOSSO CORAÇÃO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22" name="Picture 2" descr="Resultado de imagem para vazio existen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8" y="1484784"/>
            <a:ext cx="753728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ecadox.com.br/imagens/capasface/s/recadox-capa-facebook-fizeste-nos-para-ti-e-inquieto-esta-o-nosso-550UD3x8NHeV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105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://blog.cancaonova.com/padreluizinho/files/2012/08/Santo-Agostin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0025"/>
            <a:ext cx="29908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Deus muda completamente</a:t>
            </a:r>
          </a:p>
          <a:p>
            <a:r>
              <a:rPr lang="pt-BR" dirty="0" smtClean="0"/>
              <a:t>Medo: segurança</a:t>
            </a:r>
          </a:p>
          <a:p>
            <a:r>
              <a:rPr lang="pt-BR" dirty="0" smtClean="0"/>
              <a:t>Sofrimento: possibilidade de crescimento</a:t>
            </a:r>
          </a:p>
          <a:p>
            <a:r>
              <a:rPr lang="pt-BR" dirty="0" smtClean="0"/>
              <a:t>Finitude: </a:t>
            </a:r>
            <a:r>
              <a:rPr lang="pt-BR" dirty="0" err="1" smtClean="0"/>
              <a:t>infinitude</a:t>
            </a:r>
            <a:endParaRPr lang="pt-BR" dirty="0" smtClean="0"/>
          </a:p>
          <a:p>
            <a:r>
              <a:rPr lang="pt-BR" dirty="0" smtClean="0"/>
              <a:t>Pecado: graça</a:t>
            </a:r>
          </a:p>
          <a:p>
            <a:r>
              <a:rPr lang="pt-BR" dirty="0" smtClean="0"/>
              <a:t>Morte: Vida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58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Deus quis se manifestar e estabelecer uma relação de amizade, mas não só</a:t>
            </a:r>
            <a:endParaRPr lang="pt-BR" dirty="0"/>
          </a:p>
        </p:txBody>
      </p:sp>
      <p:pic>
        <p:nvPicPr>
          <p:cNvPr id="21507" name="Picture 2" descr="Resultado de imagem para homem michelang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30375"/>
            <a:ext cx="669766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1024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0244" name="Picture 2" descr="Resultado de imagem para homem leonardo da vin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6250"/>
            <a:ext cx="56261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Deus enviou o seu Filho ao mundo, nascido de mulher, assumindo a carne e a existência humana, nos remiu – nos dando a possibilidade de mudarmos desde dentro – ofereceu-nos a Filiação Divina, curou-nos do pecado e nos possibilita o maior de todos os trunfos: a vitória sobre a morte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84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Nós somos filhos de Deus, amados e protegidos por Ele, somos indestrutíveis, nada e nem ninguém nos pode vencer. A morte, o maior inimigo já foi vencido.</a:t>
            </a:r>
          </a:p>
          <a:p>
            <a:r>
              <a:rPr lang="pt-BR" dirty="0" smtClean="0"/>
              <a:t>Jesus Cristo nos possibilita! Nos salvou da morte, do pecado (afastamento de Deus) de qualquer vazio existencial.</a:t>
            </a:r>
          </a:p>
          <a:p>
            <a:r>
              <a:rPr lang="pt-BR" dirty="0" smtClean="0"/>
              <a:t>QUERIGMA = Verdade impactante que muda radicalmente a vida da pessoa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00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Resultado de imagem para maria madalena e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184576" cy="30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Resultado de imagem para discipulos de ema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5"/>
            <a:ext cx="4324985" cy="323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68144" y="6206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TRISTEZA = ALEGRIA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458112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DESÂNIMO = ENTUSIASMO/ VITALIDADE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55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9053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24128" y="98072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TIMIDEZ = ELOQUÊNCIA</a:t>
            </a:r>
            <a:endParaRPr lang="pt-BR" dirty="0"/>
          </a:p>
        </p:txBody>
      </p:sp>
      <p:pic>
        <p:nvPicPr>
          <p:cNvPr id="83972" name="Picture 4" descr="Resultado de imagem para são pedro pregando em pentecos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51967"/>
            <a:ext cx="6474867" cy="34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39330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DESESPERO = CERTEZA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6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nuncio querigmatico e evangelização fundam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148478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562074"/>
          </a:xfrm>
        </p:spPr>
        <p:txBody>
          <a:bodyPr/>
          <a:lstStyle/>
          <a:p>
            <a:r>
              <a:rPr lang="pt-BR" dirty="0" smtClean="0"/>
              <a:t>Olhar para a tradição Bi milenar da Igreja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6491064" cy="5421216"/>
          </a:xfrm>
        </p:spPr>
        <p:txBody>
          <a:bodyPr/>
          <a:lstStyle/>
          <a:p>
            <a:r>
              <a:rPr lang="pt-BR" dirty="0" smtClean="0"/>
              <a:t>N. 4 Neste </a:t>
            </a:r>
            <a:r>
              <a:rPr lang="pt-BR" dirty="0"/>
              <a:t>âmbito, portanto, é preciso ter presente e conhecer </a:t>
            </a:r>
            <a:r>
              <a:rPr lang="pt-BR" dirty="0" smtClean="0"/>
              <a:t>a tradição </a:t>
            </a:r>
            <a:r>
              <a:rPr lang="pt-BR" dirty="0" err="1"/>
              <a:t>bi-milenar</a:t>
            </a:r>
            <a:r>
              <a:rPr lang="pt-BR" dirty="0"/>
              <a:t> da Igreja com sua diversidade </a:t>
            </a:r>
            <a:r>
              <a:rPr lang="pt-BR" dirty="0" smtClean="0"/>
              <a:t>riquíssima e </a:t>
            </a:r>
            <a:r>
              <a:rPr lang="pt-BR" dirty="0"/>
              <a:t>exemplar de como evangelizar.</a:t>
            </a:r>
          </a:p>
          <a:p>
            <a:r>
              <a:rPr lang="pt-BR" dirty="0" smtClean="0"/>
              <a:t>N. 5. Em </a:t>
            </a:r>
            <a:r>
              <a:rPr lang="pt-BR" dirty="0"/>
              <a:t>nenhum caso e em nenhum método pode faltar </a:t>
            </a:r>
            <a:r>
              <a:rPr lang="pt-BR" dirty="0" smtClean="0"/>
              <a:t>a experiência </a:t>
            </a:r>
            <a:r>
              <a:rPr lang="pt-BR" dirty="0"/>
              <a:t>de fé e o testemunho do evangelizador e da</a:t>
            </a:r>
          </a:p>
          <a:p>
            <a:r>
              <a:rPr lang="pt-BR" dirty="0"/>
              <a:t>comunidade cristã. Sem a palavra e o exemplo de </a:t>
            </a:r>
            <a:r>
              <a:rPr lang="pt-BR" dirty="0" smtClean="0"/>
              <a:t>cristãos tocados </a:t>
            </a:r>
            <a:r>
              <a:rPr lang="pt-BR" dirty="0"/>
              <a:t>no mais profundo de suas vidas pelo </a:t>
            </a:r>
            <a:r>
              <a:rPr lang="pt-BR" dirty="0" smtClean="0"/>
              <a:t>encontro com </a:t>
            </a:r>
            <a:r>
              <a:rPr lang="pt-BR" dirty="0"/>
              <a:t>Jesus Cristo, os métodos mais detalhados e </a:t>
            </a:r>
            <a:r>
              <a:rPr lang="pt-BR" dirty="0" smtClean="0"/>
              <a:t>sofisticados podem significar </a:t>
            </a:r>
            <a:r>
              <a:rPr lang="pt-BR" dirty="0"/>
              <a:t>muito pouco.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95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4873752"/>
          </a:xfrm>
        </p:spPr>
        <p:txBody>
          <a:bodyPr/>
          <a:lstStyle/>
          <a:p>
            <a:r>
              <a:rPr lang="pt-BR" dirty="0"/>
              <a:t>É uma exigência </a:t>
            </a:r>
            <a:r>
              <a:rPr lang="pt-BR" dirty="0" smtClean="0"/>
              <a:t>e uma </a:t>
            </a:r>
            <a:r>
              <a:rPr lang="pt-BR" dirty="0"/>
              <a:t>necessidade que a Palavra do Evangelho se torne </a:t>
            </a:r>
            <a:r>
              <a:rPr lang="pt-BR" dirty="0" smtClean="0"/>
              <a:t>palavra encarnada </a:t>
            </a:r>
            <a:r>
              <a:rPr lang="pt-BR" dirty="0"/>
              <a:t>na vida daqueles que abraçaram a fé </a:t>
            </a:r>
            <a:r>
              <a:rPr lang="pt-BR" dirty="0" smtClean="0"/>
              <a:t>em Jesus </a:t>
            </a:r>
            <a:r>
              <a:rPr lang="pt-BR" dirty="0"/>
              <a:t>como o Cristo, e o anunciam </a:t>
            </a:r>
            <a:r>
              <a:rPr lang="pt-BR" dirty="0" err="1"/>
              <a:t>missionariamente</a:t>
            </a:r>
            <a:r>
              <a:rPr lang="pt-BR" dirty="0"/>
              <a:t>.</a:t>
            </a:r>
          </a:p>
          <a:p>
            <a:r>
              <a:rPr lang="pt-BR" dirty="0" smtClean="0"/>
              <a:t>N. 6. A </a:t>
            </a:r>
            <a:r>
              <a:rPr lang="pt-BR" dirty="0"/>
              <a:t>atenção à santidade do evangelizador, proposta </a:t>
            </a:r>
            <a:r>
              <a:rPr lang="pt-BR" dirty="0" smtClean="0"/>
              <a:t>pelo Papa </a:t>
            </a:r>
            <a:r>
              <a:rPr lang="pt-BR" dirty="0"/>
              <a:t>João Paulo II ao indicar a santidade como </a:t>
            </a:r>
            <a:r>
              <a:rPr lang="pt-BR" dirty="0" smtClean="0"/>
              <a:t>prioridade pastoral </a:t>
            </a:r>
            <a:r>
              <a:rPr lang="pt-BR" dirty="0"/>
              <a:t>para o terceiro milênio (cf. NMI, n. 30), conta e </a:t>
            </a:r>
            <a:r>
              <a:rPr lang="pt-BR" dirty="0" smtClean="0"/>
              <a:t>é determinante </a:t>
            </a:r>
            <a:r>
              <a:rPr lang="pt-BR" dirty="0"/>
              <a:t>na ação evangelizadora. Somente no </a:t>
            </a:r>
            <a:r>
              <a:rPr lang="pt-BR" dirty="0" smtClean="0"/>
              <a:t>horizonte de </a:t>
            </a:r>
            <a:r>
              <a:rPr lang="pt-BR" dirty="0"/>
              <a:t>uma vida pautada pelo seguimento de Cristo e </a:t>
            </a:r>
            <a:r>
              <a:rPr lang="pt-BR" dirty="0" smtClean="0"/>
              <a:t>pelo anúncio </a:t>
            </a:r>
            <a:r>
              <a:rPr lang="pt-BR" dirty="0"/>
              <a:t>do seu nome é que o testemunho do cristão pode </a:t>
            </a:r>
            <a:r>
              <a:rPr lang="pt-BR" dirty="0" smtClean="0"/>
              <a:t>se tornar </a:t>
            </a:r>
            <a:r>
              <a:rPr lang="pt-BR" dirty="0"/>
              <a:t>crível e despertar outros para o mesmo </a:t>
            </a:r>
            <a:r>
              <a:rPr lang="pt-BR" dirty="0" smtClean="0"/>
              <a:t>seguimento. Portanto</a:t>
            </a:r>
            <a:r>
              <a:rPr lang="pt-BR" dirty="0"/>
              <a:t>, a ação evangelizadora da Igreja precisa </a:t>
            </a:r>
            <a:r>
              <a:rPr lang="pt-BR" dirty="0" smtClean="0"/>
              <a:t>qualificar-se na </a:t>
            </a:r>
            <a:r>
              <a:rPr lang="pt-BR" dirty="0"/>
              <a:t>escola do discipulado e da missão (Cf. </a:t>
            </a:r>
            <a:r>
              <a:rPr lang="pt-BR" dirty="0" err="1"/>
              <a:t>DAp</a:t>
            </a:r>
            <a:r>
              <a:rPr lang="pt-BR" dirty="0"/>
              <a:t>, n. 170).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73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2132856"/>
            <a:ext cx="6995120" cy="2620888"/>
          </a:xfrm>
        </p:spPr>
        <p:txBody>
          <a:bodyPr/>
          <a:lstStyle/>
          <a:p>
            <a:r>
              <a:rPr lang="pt-BR" dirty="0" smtClean="0"/>
              <a:t>N. 7. Diante </a:t>
            </a:r>
            <a:r>
              <a:rPr lang="pt-BR" dirty="0"/>
              <a:t>da indiferença e do ceticismo hodiernos, </a:t>
            </a:r>
            <a:r>
              <a:rPr lang="pt-BR" dirty="0" smtClean="0"/>
              <a:t>são urgentes </a:t>
            </a:r>
            <a:r>
              <a:rPr lang="pt-BR" dirty="0"/>
              <a:t>a proclamação do </a:t>
            </a:r>
            <a:r>
              <a:rPr lang="pt-BR" dirty="0" err="1"/>
              <a:t>querigma</a:t>
            </a:r>
            <a:r>
              <a:rPr lang="pt-BR" dirty="0"/>
              <a:t> e a força </a:t>
            </a:r>
            <a:r>
              <a:rPr lang="pt-BR" dirty="0" smtClean="0"/>
              <a:t>interpelante de </a:t>
            </a:r>
            <a:r>
              <a:rPr lang="pt-BR" dirty="0"/>
              <a:t>um claro testemunho que desperte a esperança</a:t>
            </a:r>
          </a:p>
          <a:p>
            <a:r>
              <a:rPr lang="pt-BR" dirty="0"/>
              <a:t>e ofereça uma certeza sobre o valor positivo da </a:t>
            </a:r>
            <a:r>
              <a:rPr lang="pt-BR" dirty="0" smtClean="0"/>
              <a:t>vida e </a:t>
            </a:r>
            <a:r>
              <a:rPr lang="pt-BR" dirty="0"/>
              <a:t>do seu destino.</a:t>
            </a:r>
            <a:endParaRPr lang="pt-BR" dirty="0"/>
          </a:p>
        </p:txBody>
      </p:sp>
      <p:pic>
        <p:nvPicPr>
          <p:cNvPr id="4" name="Picture 5" descr="renu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t="2074" r="3784"/>
          <a:stretch>
            <a:fillRect/>
          </a:stretch>
        </p:blipFill>
        <p:spPr bwMode="auto">
          <a:xfrm>
            <a:off x="6732240" y="4149080"/>
            <a:ext cx="2232558" cy="252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ultida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73"/>
            <a:ext cx="370790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253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comunidade dos primeiros Cristãos, especialmente Pedro e Paulo: </a:t>
            </a:r>
          </a:p>
          <a:p>
            <a:r>
              <a:rPr lang="pt-BR" dirty="0" smtClean="0"/>
              <a:t>N. 8. Tocados pelo ardor </a:t>
            </a:r>
            <a:r>
              <a:rPr lang="pt-BR" dirty="0"/>
              <a:t>da experiência de Cristo, anunciam-no </a:t>
            </a:r>
            <a:r>
              <a:rPr lang="pt-BR" dirty="0" smtClean="0"/>
              <a:t>destemidamente a </a:t>
            </a:r>
            <a:r>
              <a:rPr lang="pt-BR" dirty="0"/>
              <a:t>todos. Tornam-se permanentes </a:t>
            </a:r>
            <a:r>
              <a:rPr lang="pt-BR" dirty="0" smtClean="0"/>
              <a:t>proclamadores do </a:t>
            </a:r>
            <a:r>
              <a:rPr lang="pt-BR" dirty="0" err="1"/>
              <a:t>querigma</a:t>
            </a:r>
            <a:r>
              <a:rPr lang="pt-BR" dirty="0"/>
              <a:t>, mestres e testemunhas de uma paixão que</a:t>
            </a:r>
          </a:p>
          <a:p>
            <a:r>
              <a:rPr lang="pt-BR" dirty="0"/>
              <a:t>inundava toda a vida contagiando seus </a:t>
            </a:r>
            <a:r>
              <a:rPr lang="pt-BR" dirty="0" smtClean="0"/>
              <a:t>interlocutores e destinatários </a:t>
            </a:r>
            <a:r>
              <a:rPr lang="pt-BR" dirty="0"/>
              <a:t>do anúncio. Por isso, tornam-se </a:t>
            </a:r>
            <a:r>
              <a:rPr lang="pt-BR" dirty="0" smtClean="0"/>
              <a:t>educadores e </a:t>
            </a:r>
            <a:r>
              <a:rPr lang="pt-BR" dirty="0"/>
              <a:t>formadores de outros discípulos missionários.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346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 dos mineiros</a:t>
            </a:r>
            <a:endParaRPr lang="pt-BR" dirty="0"/>
          </a:p>
        </p:txBody>
      </p:sp>
      <p:pic>
        <p:nvPicPr>
          <p:cNvPr id="86018" name="Picture 2" descr="Resultado de imagem para MINEIRO QUE DESCOBRE O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6245641"/>
            <a:ext cx="3394720" cy="532656"/>
          </a:xfrm>
        </p:spPr>
        <p:txBody>
          <a:bodyPr/>
          <a:lstStyle/>
          <a:p>
            <a:r>
              <a:rPr lang="pt-BR" dirty="0" smtClean="0"/>
              <a:t>Alegria que explode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3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996952"/>
            <a:ext cx="7467600" cy="34770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N. 10 O </a:t>
            </a:r>
            <a:r>
              <a:rPr lang="pt-BR" dirty="0"/>
              <a:t>exemplo dos Apóstolos, sobretudo de Pedro e </a:t>
            </a:r>
            <a:r>
              <a:rPr lang="pt-BR" dirty="0" smtClean="0"/>
              <a:t>Paulo, mostra </a:t>
            </a:r>
            <a:r>
              <a:rPr lang="pt-BR" dirty="0"/>
              <a:t>que o </a:t>
            </a:r>
            <a:r>
              <a:rPr lang="pt-BR" i="1" dirty="0"/>
              <a:t>anúncio </a:t>
            </a:r>
            <a:r>
              <a:rPr lang="pt-BR" i="1" dirty="0" err="1"/>
              <a:t>querigmático</a:t>
            </a:r>
            <a:r>
              <a:rPr lang="pt-BR" i="1" dirty="0"/>
              <a:t> </a:t>
            </a:r>
            <a:r>
              <a:rPr lang="pt-BR" dirty="0"/>
              <a:t>é a primeira </a:t>
            </a:r>
            <a:r>
              <a:rPr lang="pt-BR" dirty="0" smtClean="0"/>
              <a:t>proclamação da </a:t>
            </a:r>
            <a:r>
              <a:rPr lang="pt-BR" dirty="0"/>
              <a:t>Boa-Nova. O anúncio dever ser feito na força </a:t>
            </a:r>
            <a:r>
              <a:rPr lang="pt-BR" dirty="0" smtClean="0"/>
              <a:t>do Espírito </a:t>
            </a:r>
            <a:r>
              <a:rPr lang="pt-BR" dirty="0"/>
              <a:t>Santo e baseado no testemunho pessoal. Não </a:t>
            </a:r>
            <a:r>
              <a:rPr lang="pt-BR" dirty="0" smtClean="0"/>
              <a:t>se trata</a:t>
            </a:r>
            <a:r>
              <a:rPr lang="pt-BR" dirty="0"/>
              <a:t>, pois, de um anúncio decorado e recitado </a:t>
            </a:r>
            <a:r>
              <a:rPr lang="pt-BR" dirty="0" err="1" smtClean="0"/>
              <a:t>mecanicamente,mas</a:t>
            </a:r>
            <a:r>
              <a:rPr lang="pt-BR" dirty="0" smtClean="0"/>
              <a:t> </a:t>
            </a:r>
            <a:r>
              <a:rPr lang="pt-BR" dirty="0"/>
              <a:t>de um anúncio encarnado na própria vida.</a:t>
            </a:r>
            <a:endParaRPr lang="pt-BR" dirty="0"/>
          </a:p>
        </p:txBody>
      </p:sp>
      <p:pic>
        <p:nvPicPr>
          <p:cNvPr id="2050" name="Picture 2" descr="Resultado de imagem para pedro e pa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4810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0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250"/>
            <a:ext cx="4762500" cy="5997575"/>
          </a:xfrm>
        </p:spPr>
        <p:txBody>
          <a:bodyPr/>
          <a:lstStyle/>
          <a:p>
            <a:pPr eaLnBrk="1" hangingPunct="1"/>
            <a:r>
              <a:rPr lang="pt-BR" altLang="pt-BR" smtClean="0"/>
              <a:t>Nós somos seres biológicos (alimento, habitat, abrigo) descanso,);</a:t>
            </a:r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Nós somos seres psíquicos (carinho, de afeto, de aceitação, de amizade, de amor);</a:t>
            </a:r>
          </a:p>
        </p:txBody>
      </p:sp>
      <p:pic>
        <p:nvPicPr>
          <p:cNvPr id="11267" name="Picture 2" descr="http://colorir.estaticos.net/desenhos/color/201211/hamburguer-com-alface-comida-pao-e-pasta-pintado-por-nubya-1009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404813"/>
            <a:ext cx="22574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www.ufrgs.br/vies/wp-content/uploads/2012/04/f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12863"/>
            <a:ext cx="2057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tp://blogdadede.com.br/wp-content/uploads/2012/05/b15152b33dba03bdf9bd75bc6b3d24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697038"/>
            <a:ext cx="22320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http://www.escolaarvoredavida.com.br/wp-content/uploads/2012/05/pai_filho_carin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625"/>
            <a:ext cx="25114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núcleo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1834400"/>
          </a:xfrm>
        </p:spPr>
        <p:txBody>
          <a:bodyPr/>
          <a:lstStyle/>
          <a:p>
            <a:r>
              <a:rPr lang="pt-BR" dirty="0"/>
              <a:t>Consiste na proclamação de Jesus Cristo, morto e </a:t>
            </a:r>
            <a:r>
              <a:rPr lang="pt-BR" dirty="0" smtClean="0"/>
              <a:t>ressuscitado, como </a:t>
            </a:r>
            <a:r>
              <a:rPr lang="pt-BR" dirty="0"/>
              <a:t>único salvador. De fato, todos aqueles </a:t>
            </a:r>
            <a:r>
              <a:rPr lang="pt-BR" dirty="0" smtClean="0"/>
              <a:t>que se </a:t>
            </a:r>
            <a:r>
              <a:rPr lang="pt-BR" dirty="0"/>
              <a:t>salvam, tenham consciência desse fato ou não, </a:t>
            </a:r>
            <a:r>
              <a:rPr lang="pt-BR" dirty="0" smtClean="0"/>
              <a:t>salvam-se pela </a:t>
            </a:r>
            <a:r>
              <a:rPr lang="pt-BR" dirty="0"/>
              <a:t>mediação de Jesus Cristo, o Filho de Deus.</a:t>
            </a:r>
            <a:endParaRPr lang="pt-BR" dirty="0"/>
          </a:p>
        </p:txBody>
      </p:sp>
      <p:pic>
        <p:nvPicPr>
          <p:cNvPr id="5122" name="Picture 2" descr="Resultado de imagem para jesus ressuscit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346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63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err="1" smtClean="0"/>
              <a:t>querigma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4762872" cy="4565104"/>
          </a:xfrm>
        </p:spPr>
        <p:txBody>
          <a:bodyPr/>
          <a:lstStyle/>
          <a:p>
            <a:r>
              <a:rPr lang="pt-BR" dirty="0" smtClean="0"/>
              <a:t>Deus é amor;</a:t>
            </a:r>
          </a:p>
          <a:p>
            <a:r>
              <a:rPr lang="pt-BR" dirty="0" smtClean="0"/>
              <a:t>Deseja nossa felicidade: vida de comunhão com Ele;</a:t>
            </a:r>
          </a:p>
          <a:p>
            <a:r>
              <a:rPr lang="pt-BR" dirty="0" smtClean="0"/>
              <a:t>Pecado;</a:t>
            </a:r>
          </a:p>
          <a:p>
            <a:r>
              <a:rPr lang="pt-BR" dirty="0" smtClean="0"/>
              <a:t>Jesus nos remiu do Pecado</a:t>
            </a:r>
          </a:p>
          <a:p>
            <a:r>
              <a:rPr lang="pt-BR" dirty="0" smtClean="0"/>
              <a:t>Vida na Graça: Santidade: imortalidade</a:t>
            </a:r>
          </a:p>
          <a:p>
            <a:r>
              <a:rPr lang="pt-BR" dirty="0" smtClean="0"/>
              <a:t>Dom do E.S</a:t>
            </a:r>
          </a:p>
          <a:p>
            <a:r>
              <a:rPr lang="pt-BR" dirty="0" smtClean="0"/>
              <a:t>Gera Alegria (n euforia </a:t>
            </a:r>
            <a:r>
              <a:rPr lang="pt-BR" dirty="0" err="1" smtClean="0"/>
              <a:t>fanat</a:t>
            </a:r>
            <a:r>
              <a:rPr lang="pt-BR" dirty="0" smtClean="0"/>
              <a:t>),  Gratidão, força interna, </a:t>
            </a:r>
          </a:p>
          <a:p>
            <a:r>
              <a:rPr lang="pt-BR" dirty="0" smtClean="0"/>
              <a:t>Vida em comunidade;</a:t>
            </a:r>
          </a:p>
          <a:p>
            <a:r>
              <a:rPr lang="pt-BR" dirty="0" smtClean="0"/>
              <a:t>Vontade de Retribuir: Santos fizeram</a:t>
            </a:r>
            <a:endParaRPr lang="pt-BR" dirty="0"/>
          </a:p>
        </p:txBody>
      </p:sp>
      <p:pic>
        <p:nvPicPr>
          <p:cNvPr id="88066" name="Picture 2" descr="Resultado de imagem para aleg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t-BR" dirty="0" smtClean="0"/>
              <a:t>O que provoca no ouvinte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1824" y="1052736"/>
            <a:ext cx="7467600" cy="2836912"/>
          </a:xfrm>
        </p:spPr>
        <p:txBody>
          <a:bodyPr/>
          <a:lstStyle/>
          <a:p>
            <a:r>
              <a:rPr lang="pt-BR" dirty="0"/>
              <a:t>A resposta ao anúncio </a:t>
            </a:r>
            <a:r>
              <a:rPr lang="pt-BR" dirty="0" err="1"/>
              <a:t>querigmático</a:t>
            </a:r>
            <a:r>
              <a:rPr lang="pt-BR" dirty="0"/>
              <a:t> é existencial, pois </a:t>
            </a:r>
            <a:r>
              <a:rPr lang="pt-BR" dirty="0" smtClean="0"/>
              <a:t>envolve toda </a:t>
            </a:r>
            <a:r>
              <a:rPr lang="pt-BR" dirty="0"/>
              <a:t>a pessoa. Trata-se de uma verdadeira </a:t>
            </a:r>
            <a:r>
              <a:rPr lang="pt-BR" dirty="0" smtClean="0"/>
              <a:t>conversão por </a:t>
            </a:r>
            <a:r>
              <a:rPr lang="pt-BR" dirty="0"/>
              <a:t>meio da qual ocorre o arrependimento dos </a:t>
            </a:r>
            <a:r>
              <a:rPr lang="pt-BR" dirty="0" smtClean="0"/>
              <a:t>próprios pecados </a:t>
            </a:r>
            <a:r>
              <a:rPr lang="pt-BR" dirty="0"/>
              <a:t>e a adesão a Jesus Cristo, com a entrega da </a:t>
            </a:r>
            <a:r>
              <a:rPr lang="pt-BR" dirty="0" smtClean="0"/>
              <a:t>própria vida </a:t>
            </a:r>
            <a:r>
              <a:rPr lang="pt-BR" dirty="0"/>
              <a:t>a Ele. </a:t>
            </a:r>
            <a:endParaRPr lang="pt-BR" dirty="0" smtClean="0"/>
          </a:p>
          <a:p>
            <a:r>
              <a:rPr lang="pt-BR" dirty="0" smtClean="0"/>
              <a:t>Trata-se </a:t>
            </a:r>
            <a:r>
              <a:rPr lang="pt-BR" dirty="0"/>
              <a:t>de um encontro pessoal. </a:t>
            </a:r>
            <a:endParaRPr lang="pt-BR" dirty="0"/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53" y="3717032"/>
            <a:ext cx="60960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1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7467600" cy="2540896"/>
          </a:xfrm>
        </p:spPr>
        <p:txBody>
          <a:bodyPr/>
          <a:lstStyle/>
          <a:p>
            <a:r>
              <a:rPr lang="pt-BR" dirty="0"/>
              <a:t>O início do </a:t>
            </a:r>
            <a:r>
              <a:rPr lang="pt-BR" dirty="0" smtClean="0"/>
              <a:t>ser cristão</a:t>
            </a:r>
            <a:r>
              <a:rPr lang="pt-BR" dirty="0"/>
              <a:t>, afirmou Bento XVI, não consiste “em uma </a:t>
            </a:r>
            <a:r>
              <a:rPr lang="pt-BR" dirty="0" smtClean="0"/>
              <a:t>grande decisão </a:t>
            </a:r>
            <a:r>
              <a:rPr lang="pt-BR" dirty="0"/>
              <a:t>ética ou uma grande ideia, mas o encontro com um</a:t>
            </a:r>
          </a:p>
          <a:p>
            <a:r>
              <a:rPr lang="pt-BR" dirty="0"/>
              <a:t>acontecimento, com uma Pessoa, que dá à vida um </a:t>
            </a:r>
            <a:r>
              <a:rPr lang="pt-BR" dirty="0" smtClean="0"/>
              <a:t>novo horizonte </a:t>
            </a:r>
            <a:r>
              <a:rPr lang="pt-BR" dirty="0"/>
              <a:t>e, desta forma, o rumo </a:t>
            </a:r>
            <a:r>
              <a:rPr lang="pt-BR" dirty="0" err="1"/>
              <a:t>defi</a:t>
            </a:r>
            <a:r>
              <a:rPr lang="pt-BR" dirty="0"/>
              <a:t> </a:t>
            </a:r>
            <a:r>
              <a:rPr lang="pt-BR" dirty="0" err="1"/>
              <a:t>nitivo</a:t>
            </a:r>
            <a:r>
              <a:rPr lang="pt-BR" dirty="0"/>
              <a:t>” (cf. DCE, n. 1).</a:t>
            </a:r>
          </a:p>
          <a:p>
            <a:endParaRPr lang="pt-BR" dirty="0"/>
          </a:p>
        </p:txBody>
      </p:sp>
      <p:pic>
        <p:nvPicPr>
          <p:cNvPr id="4098" name="Picture 2" descr="Resultado de imagem para jesus e a samari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14" y="188640"/>
            <a:ext cx="6096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8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Querigma</a:t>
            </a:r>
            <a:r>
              <a:rPr lang="pt-BR" dirty="0" smtClean="0"/>
              <a:t>: primeiro anúncio, alicerce</a:t>
            </a:r>
            <a:br>
              <a:rPr lang="pt-BR" dirty="0" smtClean="0"/>
            </a:br>
            <a:r>
              <a:rPr lang="pt-BR" dirty="0" smtClean="0"/>
              <a:t>sobre a rocha </a:t>
            </a:r>
            <a:endParaRPr lang="pt-BR" dirty="0"/>
          </a:p>
        </p:txBody>
      </p:sp>
      <p:pic>
        <p:nvPicPr>
          <p:cNvPr id="87042" name="Picture 2" descr="Resultado de imagem para alicerce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68" y="2420887"/>
            <a:ext cx="6690768" cy="403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transmitir o </a:t>
            </a:r>
            <a:r>
              <a:rPr lang="pt-BR" dirty="0" err="1" smtClean="0"/>
              <a:t>querigma</a:t>
            </a:r>
            <a:endParaRPr lang="pt-BR" dirty="0"/>
          </a:p>
        </p:txBody>
      </p:sp>
      <p:pic>
        <p:nvPicPr>
          <p:cNvPr id="89092" name="Picture 4" descr="Resultado de imagem para cães de caça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8100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Resultado de imagem para cachorros atrás da le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984377" cy="26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Diversas maneiras	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Testemunhal: o que o Senhor fez por mim, pode fazer por ti!</a:t>
            </a:r>
          </a:p>
          <a:p>
            <a:r>
              <a:rPr lang="pt-BR" dirty="0" err="1" smtClean="0"/>
              <a:t>Querigmática</a:t>
            </a:r>
            <a:r>
              <a:rPr lang="pt-BR" dirty="0" smtClean="0"/>
              <a:t>: Filipe ao eunuco de </a:t>
            </a:r>
            <a:r>
              <a:rPr lang="pt-BR" dirty="0" err="1" smtClean="0"/>
              <a:t>Candace</a:t>
            </a:r>
            <a:endParaRPr lang="pt-BR" dirty="0" smtClean="0"/>
          </a:p>
          <a:p>
            <a:r>
              <a:rPr lang="pt-BR" dirty="0" smtClean="0"/>
              <a:t>Expositiva: aulas, livro (Edith Stein leu o livro sobre a vida de </a:t>
            </a:r>
            <a:r>
              <a:rPr lang="pt-BR" dirty="0" err="1" smtClean="0"/>
              <a:t>Sta</a:t>
            </a:r>
            <a:r>
              <a:rPr lang="pt-BR" dirty="0" smtClean="0"/>
              <a:t> Teresa)</a:t>
            </a:r>
          </a:p>
          <a:p>
            <a:r>
              <a:rPr lang="pt-BR" dirty="0" smtClean="0"/>
              <a:t>Dialógica: debate</a:t>
            </a:r>
          </a:p>
          <a:p>
            <a:r>
              <a:rPr lang="pt-BR" dirty="0" smtClean="0"/>
              <a:t>Litúrgica: orações, vigílias, missa (</a:t>
            </a:r>
            <a:r>
              <a:rPr lang="pt-BR" dirty="0" err="1" smtClean="0"/>
              <a:t>Sto</a:t>
            </a:r>
            <a:r>
              <a:rPr lang="pt-BR" dirty="0" smtClean="0"/>
              <a:t> Agostinho ao ver e ouvir </a:t>
            </a:r>
            <a:r>
              <a:rPr lang="pt-BR" dirty="0" err="1" smtClean="0"/>
              <a:t>Sto</a:t>
            </a:r>
            <a:r>
              <a:rPr lang="pt-BR" dirty="0" smtClean="0"/>
              <a:t> Ambrósio)</a:t>
            </a:r>
          </a:p>
        </p:txBody>
      </p:sp>
    </p:spTree>
    <p:extLst>
      <p:ext uri="{BB962C8B-B14F-4D97-AF65-F5344CB8AC3E}">
        <p14:creationId xmlns:p14="http://schemas.microsoft.com/office/powerpoint/2010/main" val="26958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4873752"/>
          </a:xfrm>
        </p:spPr>
        <p:txBody>
          <a:bodyPr/>
          <a:lstStyle/>
          <a:p>
            <a:pPr algn="just"/>
            <a:r>
              <a:rPr lang="pt-BR" dirty="0" smtClean="0"/>
              <a:t>N. 9. A </a:t>
            </a:r>
            <a:r>
              <a:rPr lang="pt-BR" dirty="0"/>
              <a:t>linguagem do </a:t>
            </a:r>
            <a:r>
              <a:rPr lang="pt-BR" dirty="0" err="1"/>
              <a:t>querigma</a:t>
            </a:r>
            <a:r>
              <a:rPr lang="pt-BR" dirty="0"/>
              <a:t>, portanto, há de expressar </a:t>
            </a:r>
            <a:r>
              <a:rPr lang="pt-BR" dirty="0" smtClean="0"/>
              <a:t>a novidade </a:t>
            </a:r>
            <a:r>
              <a:rPr lang="pt-BR" dirty="0"/>
              <a:t>de um encontro que transforma e dá </a:t>
            </a:r>
            <a:r>
              <a:rPr lang="pt-BR" dirty="0" smtClean="0"/>
              <a:t>sentido à </a:t>
            </a:r>
            <a:r>
              <a:rPr lang="pt-BR" dirty="0"/>
              <a:t>existência dos discípulos missionários. Assim, o evangelizador</a:t>
            </a:r>
          </a:p>
          <a:p>
            <a:pPr marL="0" indent="0" algn="just">
              <a:buNone/>
            </a:pPr>
            <a:r>
              <a:rPr lang="pt-BR" dirty="0" smtClean="0"/>
              <a:t>   está </a:t>
            </a:r>
            <a:r>
              <a:rPr lang="pt-BR" dirty="0"/>
              <a:t>permanentemente diante do </a:t>
            </a:r>
            <a:r>
              <a:rPr lang="pt-BR" dirty="0" smtClean="0"/>
              <a:t>desafio </a:t>
            </a:r>
            <a:r>
              <a:rPr lang="pt-BR" dirty="0"/>
              <a:t>e da</a:t>
            </a:r>
          </a:p>
          <a:p>
            <a:pPr marL="0" indent="0" algn="just">
              <a:buNone/>
            </a:pPr>
            <a:r>
              <a:rPr lang="pt-BR" dirty="0" smtClean="0"/>
              <a:t>    exigência </a:t>
            </a:r>
            <a:r>
              <a:rPr lang="pt-BR" dirty="0"/>
              <a:t>de encontrar uma linguagem que, no </a:t>
            </a:r>
            <a:r>
              <a:rPr lang="pt-BR" dirty="0" smtClean="0"/>
              <a:t>        estilo dos primeiros </a:t>
            </a:r>
            <a:r>
              <a:rPr lang="pt-BR" dirty="0"/>
              <a:t>discípulos, interpele o ouvinte em seu </a:t>
            </a:r>
            <a:r>
              <a:rPr lang="pt-BR" dirty="0" smtClean="0"/>
              <a:t>coração, o </a:t>
            </a:r>
            <a:r>
              <a:rPr lang="pt-BR" dirty="0"/>
              <a:t>entusiasme e o atraia a uma adesão </a:t>
            </a:r>
            <a:r>
              <a:rPr lang="pt-BR" dirty="0" smtClean="0"/>
              <a:t>firme </a:t>
            </a:r>
            <a:r>
              <a:rPr lang="pt-BR" dirty="0"/>
              <a:t>e </a:t>
            </a:r>
            <a:r>
              <a:rPr lang="pt-BR" dirty="0" smtClean="0"/>
              <a:t>apaixonada a </a:t>
            </a:r>
            <a:r>
              <a:rPr lang="pt-BR" dirty="0"/>
              <a:t>Jesus Cristo.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5420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467600" cy="2404864"/>
          </a:xfrm>
        </p:spPr>
        <p:txBody>
          <a:bodyPr/>
          <a:lstStyle/>
          <a:p>
            <a:r>
              <a:rPr lang="pt-BR" dirty="0" smtClean="0"/>
              <a:t>N. 14. Além </a:t>
            </a:r>
            <a:r>
              <a:rPr lang="pt-BR" dirty="0"/>
              <a:t>de ser um anúncio encarnado na vida, </a:t>
            </a:r>
            <a:r>
              <a:rPr lang="pt-BR" i="1" dirty="0"/>
              <a:t>o </a:t>
            </a:r>
            <a:r>
              <a:rPr lang="pt-BR" i="1" dirty="0" err="1"/>
              <a:t>querigma</a:t>
            </a:r>
            <a:r>
              <a:rPr lang="pt-BR" i="1" dirty="0"/>
              <a:t> </a:t>
            </a:r>
            <a:r>
              <a:rPr lang="pt-BR" dirty="0" smtClean="0"/>
              <a:t>é um </a:t>
            </a:r>
            <a:r>
              <a:rPr lang="pt-BR" dirty="0"/>
              <a:t>anúncio contextualizado. O contexto em que os </a:t>
            </a:r>
            <a:r>
              <a:rPr lang="pt-BR" dirty="0" smtClean="0"/>
              <a:t>primeiros missionários </a:t>
            </a:r>
            <a:r>
              <a:rPr lang="pt-BR" dirty="0"/>
              <a:t>– os Apóstolos – realizaram o </a:t>
            </a:r>
            <a:r>
              <a:rPr lang="pt-BR" dirty="0" smtClean="0"/>
              <a:t>anúncio compreende </a:t>
            </a:r>
            <a:r>
              <a:rPr lang="pt-BR" dirty="0"/>
              <a:t>a perseguição religiosa, a magia, a idolatria, a</a:t>
            </a:r>
          </a:p>
          <a:p>
            <a:pPr marL="0" indent="0">
              <a:buNone/>
            </a:pPr>
            <a:r>
              <a:rPr lang="pt-BR" dirty="0"/>
              <a:t>devassidão moral, o muro erguido entre os povos.</a:t>
            </a:r>
            <a:endParaRPr lang="pt-BR" dirty="0"/>
          </a:p>
        </p:txBody>
      </p:sp>
      <p:pic>
        <p:nvPicPr>
          <p:cNvPr id="6146" name="Picture 2" descr="Resultado de imagem para perseguiçao aos primeiros cristã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6048672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34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Mas e o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692896"/>
          </a:xfrm>
        </p:spPr>
        <p:txBody>
          <a:bodyPr/>
          <a:lstStyle/>
          <a:p>
            <a:r>
              <a:rPr lang="pt-BR" dirty="0" smtClean="0"/>
              <a:t>N. 15. O </a:t>
            </a:r>
            <a:r>
              <a:rPr lang="pt-BR" dirty="0"/>
              <a:t>contexto da realidade atual é marcado pela </a:t>
            </a:r>
            <a:r>
              <a:rPr lang="pt-BR" i="1" dirty="0" smtClean="0"/>
              <a:t>globalização, </a:t>
            </a:r>
            <a:r>
              <a:rPr lang="pt-BR" dirty="0" smtClean="0"/>
              <a:t>possibilitada </a:t>
            </a:r>
            <a:r>
              <a:rPr lang="pt-BR" dirty="0"/>
              <a:t>pelo desenvolvimento da </a:t>
            </a:r>
            <a:r>
              <a:rPr lang="pt-BR" dirty="0" smtClean="0"/>
              <a:t>tecnologia e </a:t>
            </a:r>
            <a:r>
              <a:rPr lang="pt-BR" dirty="0"/>
              <a:t>pela difusão e rapidez da comunicação. No </a:t>
            </a:r>
            <a:r>
              <a:rPr lang="pt-BR" dirty="0" smtClean="0"/>
              <a:t>mundo globalizado</a:t>
            </a:r>
            <a:r>
              <a:rPr lang="pt-BR" dirty="0"/>
              <a:t>, a felicidade, além de ser entendida </a:t>
            </a:r>
            <a:r>
              <a:rPr lang="pt-BR" dirty="0" smtClean="0"/>
              <a:t>como bem </a:t>
            </a:r>
            <a:r>
              <a:rPr lang="pt-BR" dirty="0"/>
              <a:t>particular, é colocada na busca de bens materiais.</a:t>
            </a:r>
          </a:p>
          <a:p>
            <a:r>
              <a:rPr lang="pt-BR" dirty="0"/>
              <a:t>Torna-se sinônimo de consumo.</a:t>
            </a:r>
            <a:endParaRPr lang="pt-BR" dirty="0"/>
          </a:p>
        </p:txBody>
      </p:sp>
      <p:pic>
        <p:nvPicPr>
          <p:cNvPr id="4" name="Picture 5" descr="amigos-oculos-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59981"/>
            <a:ext cx="3275856" cy="297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7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rases-de-amizade.com/wp-content/gallery/frases-com-imagem/amizade-sinc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58118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2327202"/>
            <a:ext cx="8424936" cy="2325934"/>
          </a:xfrm>
        </p:spPr>
        <p:txBody>
          <a:bodyPr/>
          <a:lstStyle/>
          <a:p>
            <a:r>
              <a:rPr lang="pt-BR" dirty="0" smtClean="0"/>
              <a:t>N. 16. Outro </a:t>
            </a:r>
            <a:r>
              <a:rPr lang="pt-BR" dirty="0"/>
              <a:t>elemento é a </a:t>
            </a:r>
            <a:r>
              <a:rPr lang="pt-BR" i="1" dirty="0"/>
              <a:t>sociedade urbana </a:t>
            </a:r>
            <a:r>
              <a:rPr lang="pt-BR" dirty="0"/>
              <a:t>que, na realidade, </a:t>
            </a:r>
            <a:r>
              <a:rPr lang="pt-BR" dirty="0" smtClean="0"/>
              <a:t>é uma </a:t>
            </a:r>
            <a:r>
              <a:rPr lang="pt-BR" dirty="0"/>
              <a:t>nova civilização: novo modo de relação das </a:t>
            </a:r>
            <a:r>
              <a:rPr lang="pt-BR" dirty="0" smtClean="0"/>
              <a:t>pessoas entre </a:t>
            </a:r>
            <a:r>
              <a:rPr lang="pt-BR" dirty="0"/>
              <a:t>si, com as coisas e com Deus. O homem </a:t>
            </a:r>
            <a:r>
              <a:rPr lang="pt-BR" dirty="0" smtClean="0"/>
              <a:t>urbano possui </a:t>
            </a:r>
            <a:r>
              <a:rPr lang="pt-BR" dirty="0"/>
              <a:t>necessidades religiosas </a:t>
            </a:r>
            <a:r>
              <a:rPr lang="pt-BR" dirty="0" smtClean="0"/>
              <a:t>específicas</a:t>
            </a:r>
            <a:r>
              <a:rPr lang="pt-BR" dirty="0"/>
              <a:t>: aspiração </a:t>
            </a:r>
            <a:r>
              <a:rPr lang="pt-BR" dirty="0" smtClean="0"/>
              <a:t>ao espiritual</a:t>
            </a:r>
            <a:r>
              <a:rPr lang="pt-BR" dirty="0"/>
              <a:t>, ainda que vaga, necessidade de encontrar </a:t>
            </a:r>
            <a:r>
              <a:rPr lang="pt-BR" dirty="0" smtClean="0"/>
              <a:t>na</a:t>
            </a:r>
          </a:p>
          <a:p>
            <a:pPr marL="0" indent="0">
              <a:buNone/>
            </a:pPr>
            <a:r>
              <a:rPr lang="pt-BR" dirty="0" smtClean="0"/>
              <a:t>religião </a:t>
            </a:r>
            <a:r>
              <a:rPr lang="pt-BR" dirty="0"/>
              <a:t>força para enfrentar </a:t>
            </a:r>
            <a:r>
              <a:rPr lang="pt-BR" dirty="0" smtClean="0"/>
              <a:t>as</a:t>
            </a:r>
          </a:p>
          <a:p>
            <a:pPr marL="0" indent="0">
              <a:buNone/>
            </a:pPr>
            <a:r>
              <a:rPr lang="pt-BR" dirty="0" smtClean="0"/>
              <a:t> dificuldades </a:t>
            </a:r>
            <a:r>
              <a:rPr lang="pt-BR" dirty="0"/>
              <a:t>do cotidiano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170" name="Picture 2" descr="Resultado de imagem para pessoas mexendo no cel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844407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pessoas mexendo no celular em fam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1" y="188640"/>
            <a:ext cx="6191250" cy="21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30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 rot="354916">
            <a:off x="550165" y="2883269"/>
            <a:ext cx="7467600" cy="1388768"/>
          </a:xfrm>
        </p:spPr>
        <p:txBody>
          <a:bodyPr/>
          <a:lstStyle/>
          <a:p>
            <a:r>
              <a:rPr lang="pt-BR" dirty="0"/>
              <a:t>Às vezes, o homem urbano procura, na religião,</a:t>
            </a:r>
          </a:p>
          <a:p>
            <a:pPr marL="0" indent="0">
              <a:buNone/>
            </a:pPr>
            <a:r>
              <a:rPr lang="pt-BR" dirty="0"/>
              <a:t>não a verdade, mas a utilidade: a libertação de todos os seus males.</a:t>
            </a:r>
          </a:p>
          <a:p>
            <a:endParaRPr lang="pt-BR" dirty="0"/>
          </a:p>
        </p:txBody>
      </p:sp>
      <p:pic>
        <p:nvPicPr>
          <p:cNvPr id="4" name="Picture 2" descr="http://shopdopastor.com.br/arquivos_loja/22055/Fotos/thumbs3/produto_Foto1_5318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6119"/>
            <a:ext cx="302959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materialevangelico.com.br/img/produtos/cod-sb100-sabonete-terapia-amor-glicerinado-1-963-5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4688">
            <a:off x="4882009" y="553388"/>
            <a:ext cx="3002252" cy="176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Resultado de imagem para pare de sofr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58" y="4365103"/>
            <a:ext cx="4533874" cy="23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34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892696"/>
          </a:xfrm>
        </p:spPr>
        <p:txBody>
          <a:bodyPr/>
          <a:lstStyle/>
          <a:p>
            <a:r>
              <a:rPr lang="pt-BR" dirty="0" smtClean="0"/>
              <a:t>Se sofremos com Cristo, com Cristo nos alegraremos e com Ele seremos glorificados </a:t>
            </a:r>
            <a:r>
              <a:rPr lang="pt-BR" dirty="0" err="1" smtClean="0"/>
              <a:t>Rm</a:t>
            </a:r>
            <a:r>
              <a:rPr lang="pt-BR" dirty="0" smtClean="0"/>
              <a:t> 8, 16-17.</a:t>
            </a:r>
            <a:endParaRPr lang="pt-BR" dirty="0"/>
          </a:p>
        </p:txBody>
      </p:sp>
      <p:pic>
        <p:nvPicPr>
          <p:cNvPr id="9220" name="Picture 4" descr="Resultado de imagem para jesus que carrega os nossos pec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318"/>
            <a:ext cx="4960101" cy="368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64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69160"/>
            <a:ext cx="1244507" cy="115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pt-BR" dirty="0" smtClean="0"/>
              <a:t>Comparação com a vida consagrada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5338936" cy="4873752"/>
          </a:xfrm>
        </p:spPr>
        <p:txBody>
          <a:bodyPr/>
          <a:lstStyle/>
          <a:p>
            <a:r>
              <a:rPr lang="pt-BR" sz="1800" dirty="0" smtClean="0"/>
              <a:t>Santos Fundadores: receberam um carisma: um estilo de vida</a:t>
            </a:r>
          </a:p>
          <a:p>
            <a:r>
              <a:rPr lang="pt-BR" sz="1800" dirty="0" smtClean="0"/>
              <a:t>Como garantir que os seguidores teriam uma experiência semelhante a que o E.S lhe concedeu?</a:t>
            </a:r>
          </a:p>
          <a:p>
            <a:r>
              <a:rPr lang="pt-BR" sz="1800" dirty="0"/>
              <a:t>A essa escola de vida, pautada sobre experiência real do fundador carregada de símbolos, experimentos, etapas, silêncio, oração, partilha, chamamos de noviciado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Útero que gera um modo de vida: tão se </a:t>
            </a:r>
            <a:r>
              <a:rPr lang="pt-BR" sz="1800" dirty="0"/>
              <a:t>engendra, um novo modo de ser, que leva à auto-compreensão, a compreender as pessoas no seu entorno, a Igreja, a vida como um todo de uma maneira diferente</a:t>
            </a:r>
            <a:r>
              <a:rPr lang="pt-BR" sz="1800" dirty="0" smtClean="0"/>
              <a:t>. </a:t>
            </a:r>
            <a:endParaRPr lang="pt-BR" sz="1800" dirty="0"/>
          </a:p>
          <a:p>
            <a:r>
              <a:rPr lang="pt-BR" sz="1800" dirty="0" smtClean="0"/>
              <a:t> </a:t>
            </a:r>
          </a:p>
          <a:p>
            <a:r>
              <a:rPr lang="pt-BR" sz="1800" dirty="0" smtClean="0"/>
              <a:t>Fruto final: o carisma se ascende no coração =uma identificação da comunidade:</a:t>
            </a:r>
          </a:p>
          <a:p>
            <a:r>
              <a:rPr lang="pt-BR" sz="1800" dirty="0" smtClean="0"/>
              <a:t>É um dos nossos e nós somos um com ele</a:t>
            </a:r>
            <a:endParaRPr lang="pt-BR" sz="1800" dirty="0"/>
          </a:p>
        </p:txBody>
      </p:sp>
      <p:pic>
        <p:nvPicPr>
          <p:cNvPr id="90114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7336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t-BR" dirty="0" smtClean="0"/>
              <a:t>Iniciação à vida cristã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6624736" cy="4873752"/>
          </a:xfrm>
        </p:spPr>
        <p:txBody>
          <a:bodyPr/>
          <a:lstStyle/>
          <a:p>
            <a:r>
              <a:rPr lang="pt-BR" dirty="0" smtClean="0"/>
              <a:t>Um tempo no qual se quer ajudar a pessoa a se encontrar com Jesus, para que receba Dele o jeito de ser, se ascenda o carisma de Jesus no seu coração;</a:t>
            </a:r>
          </a:p>
          <a:p>
            <a:r>
              <a:rPr lang="pt-BR" dirty="0" smtClean="0"/>
              <a:t>Tempo: orações, celebrações, símbolos, estudo, silêncio, atividades, convivência.</a:t>
            </a:r>
          </a:p>
          <a:p>
            <a:r>
              <a:rPr lang="pt-BR" dirty="0" smtClean="0"/>
              <a:t>Leitura Orante é o canal privilegiado: Bíblia como um portal que nos conecta a Deus;</a:t>
            </a:r>
          </a:p>
          <a:p>
            <a:r>
              <a:rPr lang="pt-BR" dirty="0" smtClean="0"/>
              <a:t>Sonho: que pudéssemos nos reconhecer e sermos reconhecido: “Um só coração e uma só alma, perseveravam na oração, no ensinamento dos apóstolos, partiam o pão pelas casas e entre eles não havia necessitados” (At 2,42) Vede como se amam</a:t>
            </a:r>
            <a:endParaRPr lang="pt-BR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202590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9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8313" y="765175"/>
            <a:ext cx="7467600" cy="3484563"/>
          </a:xfrm>
        </p:spPr>
        <p:txBody>
          <a:bodyPr/>
          <a:lstStyle/>
          <a:p>
            <a:pPr eaLnBrk="1" hangingPunct="1"/>
            <a:r>
              <a:rPr lang="pt-BR" altLang="pt-BR" smtClean="0"/>
              <a:t>Nós temos necessidades que nem o alimento nem o carinho respondem: Dentre todos os seres vivos somos os únicos com consciência de si, sabemos que morreremos; de onde viemos? para onde vamos? Qual o sentido da vida? O que é o bem? O certo e o errado? Por que existe o mal?</a:t>
            </a:r>
          </a:p>
          <a:p>
            <a:pPr eaLnBrk="1" hangingPunct="1"/>
            <a:r>
              <a:rPr lang="pt-BR" altLang="pt-BR" smtClean="0"/>
              <a:t>Nós somos seres espirituais: abertos para algo maior.</a:t>
            </a:r>
          </a:p>
          <a:p>
            <a:pPr eaLnBrk="1" hangingPunct="1"/>
            <a:endParaRPr lang="pt-BR" altLang="pt-BR" smtClean="0"/>
          </a:p>
        </p:txBody>
      </p:sp>
      <p:pic>
        <p:nvPicPr>
          <p:cNvPr id="13315" name="Picture 2" descr="http://evangelhodoreino.files.wordpress.com/2010/03/diante-d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84348"/>
            <a:ext cx="5256584" cy="324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.bp.blogspot.com/-TS2pHcO_CUM/UoM7wVMMIHI/AAAAAAAAJDI/p9Xkje5AmxY/s1600/grad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4813"/>
            <a:ext cx="58293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Especialmente diante das incompreensões...</a:t>
            </a:r>
            <a:endParaRPr lang="pt-BR" dirty="0"/>
          </a:p>
        </p:txBody>
      </p:sp>
      <p:pic>
        <p:nvPicPr>
          <p:cNvPr id="15363" name="Picture 2" descr="http://3.bp.blogspot.com/-4QsrMEuRPgU/ToDnNs32aOI/AAAAAAAAAuQ/OJ8kPRgB8j0/s400/sou%2Bcap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2.bp.blogspot.com/-Pcgj4QkwiSE/UV7_mrly_OI/AAAAAAAAABs/lLCpDGQ6788/s320/e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25"/>
            <a:ext cx="2857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www.revistapreciosa.com.br/wp-content/uploads/2013/03/coracao-inquieto-e-ansied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00225"/>
            <a:ext cx="3840163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s://31.media.tumblr.com/tumblr_m5ilg8JlMQ1r81bv5o1_50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294188"/>
            <a:ext cx="38385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lh4.googleusercontent.com/-0g1kLdzH6c0/TXzhb_A0OtI/AAAAAAAAAMA/xjUONVSAeSo/s400/OgAAAFHWu14cCmcbJAGciqbhjCKE6KSybJ2CyBCAAi6r9mgEwDk9BGalqxnkGY-R-gd8N-FtnCWHL7hY56vPdn7PiS0Am1T1UKRHx-kB6xX76SgD5gcEGeUFDT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5441950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Diante do sofrimento</a:t>
            </a:r>
            <a:endParaRPr lang="pt-BR" dirty="0"/>
          </a:p>
        </p:txBody>
      </p:sp>
      <p:pic>
        <p:nvPicPr>
          <p:cNvPr id="17411" name="Picture 2" descr="http://25.media.tumblr.com/tumblr_lcrhrrQX701qf9ay4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63775"/>
            <a:ext cx="3810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4.bp.blogspot.com/-OXE_ivBvC-U/TsfzoE1oLrI/AAAAAAAACa4/8JfJDJ1Qsrw/s1600/sofriment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63775"/>
            <a:ext cx="3810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1160</TotalTime>
  <Words>1594</Words>
  <Application>Microsoft Office PowerPoint</Application>
  <PresentationFormat>Apresentação na tela (4:3)</PresentationFormat>
  <Paragraphs>102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Balcão Envidraçado</vt:lpstr>
      <vt:lpstr>Você sabe o que é/quem é o homem???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Especialmente diante das incompreensões...</vt:lpstr>
      <vt:lpstr>Apresentação do PowerPoint</vt:lpstr>
      <vt:lpstr>Diante do sofrimento</vt:lpstr>
      <vt:lpstr>Diante do futuro...</vt:lpstr>
      <vt:lpstr>Diante da morte de uma pessoa querida... Eu tb irei morrer</vt:lpstr>
      <vt:lpstr>Apresentação do PowerPoint</vt:lpstr>
      <vt:lpstr>Nos faz pensar sobre nós mesmos</vt:lpstr>
      <vt:lpstr>Descobrimos que sim, existe algo maior</vt:lpstr>
      <vt:lpstr>Descobrimos...</vt:lpstr>
      <vt:lpstr>Apresentação do PowerPoint</vt:lpstr>
      <vt:lpstr>Apresentação do PowerPoint</vt:lpstr>
      <vt:lpstr>Apresentação do PowerPoint</vt:lpstr>
      <vt:lpstr>Deus quis se manifestar e estabelecer uma relação de amizade, mas não só</vt:lpstr>
      <vt:lpstr>Apresentação do PowerPoint</vt:lpstr>
      <vt:lpstr>Apresentação do PowerPoint</vt:lpstr>
      <vt:lpstr>Apresentação do PowerPoint</vt:lpstr>
      <vt:lpstr>Apresentação do PowerPoint</vt:lpstr>
      <vt:lpstr>Olhar para a tradição Bi milenar da Igreja</vt:lpstr>
      <vt:lpstr>Apresentação do PowerPoint</vt:lpstr>
      <vt:lpstr>Apresentação do PowerPoint</vt:lpstr>
      <vt:lpstr>Apresentação do PowerPoint</vt:lpstr>
      <vt:lpstr>História dos mineiros</vt:lpstr>
      <vt:lpstr>Apresentação do PowerPoint</vt:lpstr>
      <vt:lpstr>núcleo</vt:lpstr>
      <vt:lpstr>o querigma</vt:lpstr>
      <vt:lpstr>O que provoca no ouvinte</vt:lpstr>
      <vt:lpstr>Apresentação do PowerPoint</vt:lpstr>
      <vt:lpstr>Querigma: primeiro anúncio, alicerce sobre a rocha </vt:lpstr>
      <vt:lpstr>Como transmitir o querigma</vt:lpstr>
      <vt:lpstr>Diversas maneiras  </vt:lpstr>
      <vt:lpstr>Apresentação do PowerPoint</vt:lpstr>
      <vt:lpstr>Apresentação do PowerPoint</vt:lpstr>
      <vt:lpstr>Mas e o hoje?</vt:lpstr>
      <vt:lpstr>Apresentação do PowerPoint</vt:lpstr>
      <vt:lpstr>Apresentação do PowerPoint</vt:lpstr>
      <vt:lpstr>Apresentação do PowerPoint</vt:lpstr>
      <vt:lpstr>Comparação com a vida consagrada</vt:lpstr>
      <vt:lpstr>Iniciação à vida cristã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Oração</dc:title>
  <dc:creator>FABIANO SCHWANCK</dc:creator>
  <cp:lastModifiedBy>FABIANO SCHWANCK</cp:lastModifiedBy>
  <cp:revision>56</cp:revision>
  <dcterms:created xsi:type="dcterms:W3CDTF">2014-10-10T23:49:04Z</dcterms:created>
  <dcterms:modified xsi:type="dcterms:W3CDTF">2017-05-26T15:34:45Z</dcterms:modified>
</cp:coreProperties>
</file>